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39F2B90-0335-420F-944F-66D28E998DCB}" type="datetimeFigureOut">
              <a:rPr lang="en-IN" smtClean="0"/>
              <a:t>28-07-2025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06A99A9-AA36-4215-A262-8F1268B7FD4F}" type="slidenum">
              <a:rPr lang="en-IN" smtClean="0"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1720" y="1268760"/>
            <a:ext cx="4752528" cy="108012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2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sz="3200" b="1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2040" y="2348880"/>
            <a:ext cx="3888432" cy="72008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                         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BY   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Berlin Sans FB" pitchFamily="34" charset="0"/>
              </a:rPr>
              <a:t>RIZWAN ALI</a:t>
            </a:r>
          </a:p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Berlin Sans FB" pitchFamily="34" charset="0"/>
              </a:rPr>
              <a:t>DIALYSIS TECHNICIAN</a:t>
            </a:r>
            <a:endParaRPr lang="en-IN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Berlin Sans FB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35696" y="548680"/>
            <a:ext cx="4680520" cy="720080"/>
          </a:xfrm>
          <a:prstGeom prst="rect">
            <a:avLst/>
          </a:prstGeom>
          <a:noFill/>
          <a:ln w="76200" cmpd="thinThick">
            <a:noFill/>
            <a:miter lim="800000"/>
          </a:ln>
        </p:spPr>
        <p:txBody>
          <a:bodyPr vert="horz" lIns="91440" tIns="45720" rIns="91440" bIns="0" rtlCol="0" anchor="b" anchorCtr="0">
            <a:normAutofit fontScale="97500"/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1800" b="1" kern="1200" cap="all" spc="0" baseline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z="3600" dirty="0" smtClean="0">
                <a:solidFill>
                  <a:srgbClr val="FFFF00"/>
                </a:solidFill>
                <a:latin typeface="Britannic Bold" pitchFamily="34" charset="0"/>
              </a:rPr>
              <a:t>SAP KIDNEY CENTER</a:t>
            </a:r>
            <a:endParaRPr lang="en-IN" sz="36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5" y="2564904"/>
            <a:ext cx="367452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Objectives ; Understand </a:t>
            </a:r>
            <a:r>
              <a:rPr lang="en-US" b="1" dirty="0"/>
              <a:t>adequacy in peritoneal dialysis (PD)Learn measurement </a:t>
            </a:r>
            <a:r>
              <a:rPr lang="en-US" b="1" dirty="0" smtClean="0"/>
              <a:t>methods Identify </a:t>
            </a:r>
            <a:r>
              <a:rPr lang="en-US" b="1" dirty="0"/>
              <a:t>factors influencing </a:t>
            </a:r>
            <a:r>
              <a:rPr lang="en-US" b="1" dirty="0" smtClean="0"/>
              <a:t>adequacy Discuss </a:t>
            </a:r>
            <a:r>
              <a:rPr lang="en-US" b="1" dirty="0"/>
              <a:t>how to improve PD outcomes</a:t>
            </a:r>
            <a:endParaRPr lang="en-IN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408712" cy="86409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88024" y="6021288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6E7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ln w="10541" cmpd="sng">
                  <a:solidFill>
                    <a:srgbClr val="31B6F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31B6FD">
                        <a:tint val="40000"/>
                        <a:satMod val="250000"/>
                      </a:srgbClr>
                    </a:gs>
                    <a:gs pos="9000">
                      <a:srgbClr val="31B6FD">
                        <a:tint val="52000"/>
                        <a:satMod val="300000"/>
                      </a:srgbClr>
                    </a:gs>
                    <a:gs pos="50000">
                      <a:srgbClr val="31B6FD">
                        <a:shade val="20000"/>
                        <a:satMod val="300000"/>
                      </a:srgbClr>
                    </a:gs>
                    <a:gs pos="79000">
                      <a:srgbClr val="31B6FD">
                        <a:tint val="52000"/>
                        <a:satMod val="300000"/>
                      </a:srgbClr>
                    </a:gs>
                    <a:gs pos="100000">
                      <a:srgbClr val="31B6F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SAP </a:t>
            </a:r>
            <a:r>
              <a:rPr lang="en-US" sz="2400" b="1" dirty="0">
                <a:ln w="10541" cmpd="sng">
                  <a:solidFill>
                    <a:srgbClr val="31B6F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31B6FD">
                        <a:tint val="40000"/>
                        <a:satMod val="250000"/>
                      </a:srgbClr>
                    </a:gs>
                    <a:gs pos="9000">
                      <a:srgbClr val="31B6FD">
                        <a:tint val="52000"/>
                        <a:satMod val="300000"/>
                      </a:srgbClr>
                    </a:gs>
                    <a:gs pos="50000">
                      <a:srgbClr val="31B6FD">
                        <a:shade val="20000"/>
                        <a:satMod val="300000"/>
                      </a:srgbClr>
                    </a:gs>
                    <a:gs pos="79000">
                      <a:srgbClr val="31B6FD">
                        <a:tint val="52000"/>
                        <a:satMod val="300000"/>
                      </a:srgbClr>
                    </a:gs>
                    <a:gs pos="100000">
                      <a:srgbClr val="31B6F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KIDNEY CENTER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25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What is PD Adequacy</a:t>
            </a:r>
            <a:r>
              <a:rPr lang="en-US" dirty="0" smtClean="0"/>
              <a:t>? Adequacy </a:t>
            </a:r>
            <a:r>
              <a:rPr lang="en-US" dirty="0"/>
              <a:t>= Sufficient clearance of waste and </a:t>
            </a:r>
            <a:r>
              <a:rPr lang="en-US" dirty="0" smtClean="0"/>
              <a:t>fluids Goal</a:t>
            </a:r>
            <a:r>
              <a:rPr lang="en-US" dirty="0"/>
              <a:t>: Maintain metabolic balance and prevent uremic </a:t>
            </a:r>
            <a:r>
              <a:rPr lang="en-US" dirty="0" smtClean="0"/>
              <a:t>symptoms Continuous </a:t>
            </a:r>
            <a:r>
              <a:rPr lang="en-US" dirty="0"/>
              <a:t>process </a:t>
            </a:r>
            <a:r>
              <a:rPr lang="en-US" dirty="0" err="1"/>
              <a:t>vs</a:t>
            </a:r>
            <a:r>
              <a:rPr lang="en-US" dirty="0"/>
              <a:t> intermittent HD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</a:t>
            </a:r>
            <a:endParaRPr lang="en-IN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6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Components of PD </a:t>
            </a:r>
            <a:r>
              <a:rPr lang="en-US" b="1" dirty="0" smtClean="0"/>
              <a:t>Adequacy Small </a:t>
            </a:r>
            <a:r>
              <a:rPr lang="en-US" b="1" dirty="0"/>
              <a:t>solute clearance (Urea, </a:t>
            </a:r>
            <a:r>
              <a:rPr lang="en-US" b="1" dirty="0" err="1"/>
              <a:t>Creatinine</a:t>
            </a:r>
            <a:r>
              <a:rPr lang="en-US" b="1" dirty="0"/>
              <a:t>)Fluid removal (Ultrafiltration)Nutritional </a:t>
            </a:r>
            <a:r>
              <a:rPr lang="en-US" b="1" dirty="0" smtClean="0"/>
              <a:t>status Acid-base </a:t>
            </a:r>
            <a:r>
              <a:rPr lang="en-US" b="1" dirty="0"/>
              <a:t>and electrolyte balance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</a:t>
            </a:r>
            <a:endParaRPr lang="en-IN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>
              <a:solidFill>
                <a:schemeClr val="tx1"/>
              </a:solidFill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Key </a:t>
            </a:r>
            <a:r>
              <a:rPr lang="en-US" b="1" dirty="0" smtClean="0"/>
              <a:t>Parameters </a:t>
            </a:r>
            <a:r>
              <a:rPr lang="en-US" b="1" dirty="0" err="1" smtClean="0"/>
              <a:t>Kt</a:t>
            </a:r>
            <a:r>
              <a:rPr lang="en-US" b="1" dirty="0" smtClean="0"/>
              <a:t>/V </a:t>
            </a:r>
            <a:r>
              <a:rPr lang="en-US" b="1" dirty="0"/>
              <a:t>for PD (weekly </a:t>
            </a:r>
            <a:r>
              <a:rPr lang="en-US" b="1" dirty="0" err="1"/>
              <a:t>Kt</a:t>
            </a:r>
            <a:r>
              <a:rPr lang="en-US" b="1" dirty="0"/>
              <a:t>/V ≥ 1.7</a:t>
            </a:r>
            <a:r>
              <a:rPr lang="en-US" b="1" dirty="0" smtClean="0"/>
              <a:t>) </a:t>
            </a:r>
            <a:r>
              <a:rPr lang="en-US" b="1" dirty="0" err="1" smtClean="0"/>
              <a:t>Creatinine</a:t>
            </a:r>
            <a:r>
              <a:rPr lang="en-US" b="1" dirty="0" smtClean="0"/>
              <a:t> </a:t>
            </a:r>
            <a:r>
              <a:rPr lang="en-US" b="1" dirty="0"/>
              <a:t>clearance (≥ 50 L/week)Residual renal function (RRF)Important contributor to total clearance</a:t>
            </a:r>
          </a:p>
          <a:p>
            <a:endParaRPr lang="en-US" b="1" dirty="0" smtClean="0"/>
          </a:p>
          <a:p>
            <a:endParaRPr lang="en-US" b="1" dirty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r>
              <a:rPr lang="en-US" sz="2900" b="1" cap="all" dirty="0" smtClean="0">
                <a:ln/>
                <a:solidFill>
                  <a:srgbClr val="873624"/>
                </a:solidFill>
                <a:effectLst>
                  <a:outerShdw blurRad="19685" dist="12700" dir="5400000" algn="tl" rotWithShape="0">
                    <a:srgbClr val="87362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34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 Types of PD and </a:t>
            </a:r>
            <a:r>
              <a:rPr lang="en-US" b="1" dirty="0" smtClean="0"/>
              <a:t>Impact CAPD </a:t>
            </a:r>
            <a:r>
              <a:rPr lang="en-US" b="1" dirty="0"/>
              <a:t>(Continuous Ambulatory PD)APD (Automated PD)Volume of dialysate, frequency, and dwell time all affect adequacy</a:t>
            </a:r>
          </a:p>
          <a:p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r>
              <a:rPr lang="en-US" sz="2900" b="1" cap="all" dirty="0" smtClean="0">
                <a:ln/>
                <a:solidFill>
                  <a:srgbClr val="873624"/>
                </a:solidFill>
                <a:effectLst>
                  <a:outerShdw blurRad="19685" dist="12700" dir="5400000" algn="tl" rotWithShape="0">
                    <a:srgbClr val="87362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79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Factors Affecting PD </a:t>
            </a:r>
            <a:r>
              <a:rPr lang="en-US" dirty="0" smtClean="0"/>
              <a:t>Adequacy Peritoneal </a:t>
            </a:r>
            <a:r>
              <a:rPr lang="en-US" dirty="0"/>
              <a:t>membrane transport </a:t>
            </a:r>
            <a:r>
              <a:rPr lang="en-US" dirty="0" smtClean="0"/>
              <a:t>type Dialysate </a:t>
            </a:r>
            <a:r>
              <a:rPr lang="en-US" dirty="0"/>
              <a:t>volume and </a:t>
            </a:r>
            <a:r>
              <a:rPr lang="en-US" dirty="0" smtClean="0"/>
              <a:t>frequency Patient adherence Infections </a:t>
            </a:r>
            <a:r>
              <a:rPr lang="en-US" dirty="0"/>
              <a:t>(e.g., peritonitis)Residual kidney function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7029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Measure Adequacy24-hour dialysate and urine </a:t>
            </a:r>
            <a:r>
              <a:rPr lang="en-US" dirty="0" smtClean="0"/>
              <a:t>collection Blood </a:t>
            </a:r>
            <a:r>
              <a:rPr lang="en-US" dirty="0"/>
              <a:t>tests: BUN, </a:t>
            </a:r>
            <a:r>
              <a:rPr lang="en-US" dirty="0" err="1" smtClean="0"/>
              <a:t>creatinine</a:t>
            </a:r>
            <a:r>
              <a:rPr lang="en-US" dirty="0" smtClean="0"/>
              <a:t> PET </a:t>
            </a:r>
            <a:r>
              <a:rPr lang="en-US" dirty="0"/>
              <a:t>(Peritoneal Equilibration Test)Monthly monitoring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 </a:t>
            </a:r>
            <a:endParaRPr lang="en-IN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968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420888"/>
            <a:ext cx="6400800" cy="3048001"/>
          </a:xfrm>
        </p:spPr>
        <p:txBody>
          <a:bodyPr>
            <a:normAutofit fontScale="92500"/>
          </a:bodyPr>
          <a:lstStyle/>
          <a:p>
            <a:pPr indent="0">
              <a:buNone/>
            </a:pPr>
            <a:r>
              <a:rPr lang="en-IN" b="1" dirty="0"/>
              <a:t>Strategies to Improve </a:t>
            </a:r>
            <a:r>
              <a:rPr lang="en-IN" b="1" dirty="0" smtClean="0"/>
              <a:t>Adequacy Increase </a:t>
            </a:r>
            <a:r>
              <a:rPr lang="en-IN" b="1" dirty="0"/>
              <a:t>dialysate volume or </a:t>
            </a:r>
            <a:r>
              <a:rPr lang="en-IN" b="1" dirty="0" smtClean="0"/>
              <a:t>frequency Use </a:t>
            </a:r>
            <a:r>
              <a:rPr lang="en-IN" b="1" dirty="0"/>
              <a:t>higher glucose concentration if </a:t>
            </a:r>
            <a:r>
              <a:rPr lang="en-IN" b="1" dirty="0" smtClean="0"/>
              <a:t>needed Preserve </a:t>
            </a:r>
            <a:r>
              <a:rPr lang="en-IN" b="1" dirty="0"/>
              <a:t>RRF (avoid nephrotoxic drugs)Control </a:t>
            </a:r>
            <a:r>
              <a:rPr lang="en-IN" b="1" dirty="0" smtClean="0"/>
              <a:t>infections Patient </a:t>
            </a:r>
            <a:r>
              <a:rPr lang="en-IN" b="1" dirty="0"/>
              <a:t>education on technique and </a:t>
            </a:r>
            <a:r>
              <a:rPr lang="en-IN" b="1" dirty="0" smtClean="0"/>
              <a:t>hygiene </a:t>
            </a:r>
          </a:p>
          <a:p>
            <a:pPr indent="0">
              <a:buNone/>
            </a:pPr>
            <a:r>
              <a:rPr lang="en-IN" b="1" dirty="0">
                <a:ln w="10541" cmpd="sng">
                  <a:solidFill>
                    <a:srgbClr val="873624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873624">
                        <a:tint val="40000"/>
                        <a:satMod val="250000"/>
                      </a:srgbClr>
                    </a:gs>
                    <a:gs pos="9000">
                      <a:srgbClr val="873624">
                        <a:tint val="52000"/>
                        <a:satMod val="300000"/>
                      </a:srgbClr>
                    </a:gs>
                    <a:gs pos="50000">
                      <a:srgbClr val="873624">
                        <a:shade val="20000"/>
                        <a:satMod val="300000"/>
                      </a:srgbClr>
                    </a:gs>
                    <a:gs pos="79000">
                      <a:srgbClr val="873624">
                        <a:tint val="52000"/>
                        <a:satMod val="300000"/>
                      </a:srgbClr>
                    </a:gs>
                    <a:gs pos="100000">
                      <a:srgbClr val="873624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en-IN" b="1" dirty="0" smtClean="0">
                <a:ln w="10541" cmpd="sng">
                  <a:solidFill>
                    <a:srgbClr val="873624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873624">
                        <a:tint val="40000"/>
                        <a:satMod val="250000"/>
                      </a:srgbClr>
                    </a:gs>
                    <a:gs pos="9000">
                      <a:srgbClr val="873624">
                        <a:tint val="52000"/>
                        <a:satMod val="300000"/>
                      </a:srgbClr>
                    </a:gs>
                    <a:gs pos="50000">
                      <a:srgbClr val="873624">
                        <a:shade val="20000"/>
                        <a:satMod val="300000"/>
                      </a:srgbClr>
                    </a:gs>
                    <a:gs pos="79000">
                      <a:srgbClr val="873624">
                        <a:tint val="52000"/>
                        <a:satMod val="300000"/>
                      </a:srgbClr>
                    </a:gs>
                    <a:gs pos="100000">
                      <a:srgbClr val="873624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                        </a:t>
            </a:r>
            <a:r>
              <a:rPr lang="en-US" b="1" dirty="0" smtClean="0">
                <a:ln w="10541" cmpd="sng">
                  <a:solidFill>
                    <a:srgbClr val="873624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873624">
                        <a:tint val="40000"/>
                        <a:satMod val="250000"/>
                      </a:srgbClr>
                    </a:gs>
                    <a:gs pos="9000">
                      <a:srgbClr val="873624">
                        <a:tint val="52000"/>
                        <a:satMod val="300000"/>
                      </a:srgbClr>
                    </a:gs>
                    <a:gs pos="50000">
                      <a:srgbClr val="873624">
                        <a:shade val="20000"/>
                        <a:satMod val="300000"/>
                      </a:srgbClr>
                    </a:gs>
                    <a:gs pos="79000">
                      <a:srgbClr val="873624">
                        <a:tint val="52000"/>
                        <a:satMod val="300000"/>
                      </a:srgbClr>
                    </a:gs>
                    <a:gs pos="100000">
                      <a:srgbClr val="873624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endParaRPr lang="en-US" b="1" dirty="0" smtClean="0">
              <a:ln w="10541" cmpd="sng">
                <a:solidFill>
                  <a:srgbClr val="873624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873624">
                      <a:tint val="40000"/>
                      <a:satMod val="250000"/>
                    </a:srgbClr>
                  </a:gs>
                  <a:gs pos="9000">
                    <a:srgbClr val="873624">
                      <a:tint val="52000"/>
                      <a:satMod val="300000"/>
                    </a:srgbClr>
                  </a:gs>
                  <a:gs pos="50000">
                    <a:srgbClr val="873624">
                      <a:shade val="20000"/>
                      <a:satMod val="300000"/>
                    </a:srgbClr>
                  </a:gs>
                  <a:gs pos="79000">
                    <a:srgbClr val="873624">
                      <a:tint val="52000"/>
                      <a:satMod val="300000"/>
                    </a:srgbClr>
                  </a:gs>
                  <a:gs pos="100000">
                    <a:srgbClr val="873624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indent="0">
              <a:buNone/>
            </a:pPr>
            <a:endParaRPr lang="en-US" b="1" dirty="0">
              <a:ln w="10541" cmpd="sng">
                <a:solidFill>
                  <a:srgbClr val="873624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873624">
                      <a:tint val="40000"/>
                      <a:satMod val="250000"/>
                    </a:srgbClr>
                  </a:gs>
                  <a:gs pos="9000">
                    <a:srgbClr val="873624">
                      <a:tint val="52000"/>
                      <a:satMod val="300000"/>
                    </a:srgbClr>
                  </a:gs>
                  <a:gs pos="50000">
                    <a:srgbClr val="873624">
                      <a:shade val="20000"/>
                      <a:satMod val="300000"/>
                    </a:srgbClr>
                  </a:gs>
                  <a:gs pos="79000">
                    <a:srgbClr val="873624">
                      <a:tint val="52000"/>
                      <a:satMod val="300000"/>
                    </a:srgbClr>
                  </a:gs>
                  <a:gs pos="100000">
                    <a:srgbClr val="873624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indent="0">
              <a:buNone/>
            </a:pPr>
            <a:r>
              <a:rPr lang="en-US" b="1" dirty="0" smtClean="0">
                <a:ln w="10541" cmpd="sng">
                  <a:solidFill>
                    <a:srgbClr val="873624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873624">
                        <a:tint val="40000"/>
                        <a:satMod val="250000"/>
                      </a:srgbClr>
                    </a:gs>
                    <a:gs pos="9000">
                      <a:srgbClr val="873624">
                        <a:tint val="52000"/>
                        <a:satMod val="300000"/>
                      </a:srgbClr>
                    </a:gs>
                    <a:gs pos="50000">
                      <a:srgbClr val="873624">
                        <a:shade val="20000"/>
                        <a:satMod val="300000"/>
                      </a:srgbClr>
                    </a:gs>
                    <a:gs pos="79000">
                      <a:srgbClr val="873624">
                        <a:tint val="52000"/>
                        <a:satMod val="300000"/>
                      </a:srgbClr>
                    </a:gs>
                    <a:gs pos="100000">
                      <a:srgbClr val="873624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                                                  </a:t>
            </a:r>
            <a:endParaRPr lang="en-IN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115616" y="4941168"/>
            <a:ext cx="662473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spc="30" dirty="0" smtClean="0">
              <a:solidFill>
                <a:srgbClr val="FFFFFF"/>
              </a:solidFill>
              <a:cs typeface="Tahoma" pitchFamily="34" charset="0"/>
            </a:endParaRPr>
          </a:p>
          <a:p>
            <a:endParaRPr lang="en-US" sz="2000" spc="30" dirty="0">
              <a:solidFill>
                <a:srgbClr val="FFFFFF"/>
              </a:solidFill>
              <a:cs typeface="Tahoma" pitchFamily="34" charset="0"/>
            </a:endParaRPr>
          </a:p>
          <a:p>
            <a:endParaRPr lang="en-US" sz="2000" spc="30" dirty="0" smtClean="0">
              <a:solidFill>
                <a:srgbClr val="FFFFFF"/>
              </a:solidFill>
              <a:cs typeface="Tahoma" pitchFamily="34" charset="0"/>
            </a:endParaRPr>
          </a:p>
          <a:p>
            <a:endParaRPr lang="en-US" sz="2000" spc="30" dirty="0">
              <a:solidFill>
                <a:srgbClr val="FFFFFF"/>
              </a:solidFill>
              <a:cs typeface="Tahoma" pitchFamily="34" charset="0"/>
            </a:endParaRPr>
          </a:p>
          <a:p>
            <a:r>
              <a:rPr lang="en-US" sz="2000" spc="30" dirty="0" smtClean="0">
                <a:solidFill>
                  <a:schemeClr val="bg2"/>
                </a:solidFill>
                <a:cs typeface="Tahoma" pitchFamily="34" charset="0"/>
              </a:rPr>
              <a:t>                                                      </a:t>
            </a:r>
            <a:endParaRPr lang="en-IN" sz="20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6016" y="5517232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KIDNEY CENTER </a:t>
            </a:r>
            <a:endParaRPr lang="en-IN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99798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Role of Dialysis </a:t>
            </a:r>
            <a:r>
              <a:rPr lang="en-US" b="1" dirty="0" smtClean="0"/>
              <a:t>Team Regular </a:t>
            </a:r>
            <a:r>
              <a:rPr lang="en-US" b="1" dirty="0"/>
              <a:t>monitoring and </a:t>
            </a:r>
            <a:r>
              <a:rPr lang="en-US" b="1" dirty="0" smtClean="0"/>
              <a:t>counseling Early </a:t>
            </a:r>
            <a:r>
              <a:rPr lang="en-US" b="1" dirty="0"/>
              <a:t>detection of peritonitis or technique </a:t>
            </a:r>
            <a:r>
              <a:rPr lang="en-US" b="1" dirty="0" smtClean="0"/>
              <a:t>failure Training </a:t>
            </a:r>
            <a:r>
              <a:rPr lang="en-US" b="1" dirty="0"/>
              <a:t>on sterile </a:t>
            </a:r>
            <a:r>
              <a:rPr lang="en-US" b="1" dirty="0" smtClean="0"/>
              <a:t>technique Nutrition </a:t>
            </a:r>
            <a:r>
              <a:rPr lang="en-US" b="1" dirty="0"/>
              <a:t>and fluid intake advice</a:t>
            </a:r>
            <a:endParaRPr lang="en-IN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6984776" cy="773048"/>
          </a:xfrm>
        </p:spPr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491880" y="4941168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30" dirty="0">
                <a:solidFill>
                  <a:srgbClr val="FFFFFF"/>
                </a:solidFill>
                <a:cs typeface="Tahoma" pitchFamily="34" charset="0"/>
              </a:rPr>
              <a:t> </a:t>
            </a:r>
            <a:r>
              <a:rPr lang="en-US" sz="2000" b="1" spc="30" dirty="0" smtClean="0">
                <a:solidFill>
                  <a:srgbClr val="FFFFFF"/>
                </a:solidFill>
                <a:cs typeface="Tahoma" pitchFamily="34" charset="0"/>
              </a:rPr>
              <a:t>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Tahoma" pitchFamily="34" charset="0"/>
              </a:rPr>
              <a:t>SAP 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Tahoma" pitchFamily="34" charset="0"/>
              </a:rPr>
              <a:t>KINDEY CENTER</a:t>
            </a:r>
            <a:endParaRPr lang="en-IN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6997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Example (Optional)Patient with low weekly </a:t>
            </a:r>
            <a:r>
              <a:rPr lang="en-US" dirty="0" err="1" smtClean="0"/>
              <a:t>Kt</a:t>
            </a:r>
            <a:r>
              <a:rPr lang="en-US" dirty="0" smtClean="0"/>
              <a:t>/V Intervention</a:t>
            </a:r>
            <a:r>
              <a:rPr lang="en-US" dirty="0"/>
              <a:t>: Increase dwell time and </a:t>
            </a:r>
            <a:r>
              <a:rPr lang="en-US" dirty="0" smtClean="0"/>
              <a:t>volume Outcome</a:t>
            </a:r>
            <a:r>
              <a:rPr lang="en-US" dirty="0"/>
              <a:t>: Improved solute clearance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sz="2000" dirty="0">
              <a:latin typeface="Algerian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 rot="10800000" flipH="1" flipV="1">
            <a:off x="3995936" y="6008804"/>
            <a:ext cx="4535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30" dirty="0" smtClean="0">
                <a:solidFill>
                  <a:srgbClr val="4646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Tahoma" pitchFamily="34" charset="0"/>
              </a:rPr>
              <a:t>SAP KINDEY CENTER</a:t>
            </a:r>
            <a:endParaRPr lang="en-IN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52664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Conclusion PD </a:t>
            </a:r>
            <a:r>
              <a:rPr lang="en-US" b="1" dirty="0"/>
              <a:t>adequacy ensures long-term </a:t>
            </a:r>
            <a:r>
              <a:rPr lang="en-US" b="1" dirty="0" smtClean="0"/>
              <a:t>survival Multidisciplinary </a:t>
            </a:r>
            <a:r>
              <a:rPr lang="en-US" b="1" dirty="0"/>
              <a:t>approach </a:t>
            </a:r>
            <a:r>
              <a:rPr lang="en-US" b="1" dirty="0" smtClean="0"/>
              <a:t>needed Continuous </a:t>
            </a:r>
            <a:r>
              <a:rPr lang="en-US" b="1" dirty="0"/>
              <a:t>patient support and monitoring is key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                                               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SAP KINDEY CENTER</a:t>
            </a:r>
            <a:endParaRPr lang="en-IN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751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9600" dirty="0" smtClean="0"/>
              <a:t>Q&amp;A Questions </a:t>
            </a:r>
            <a:r>
              <a:rPr lang="en-US" sz="9600" dirty="0"/>
              <a:t>and interaction with audience</a:t>
            </a:r>
            <a:endParaRPr lang="en-US" sz="9600" dirty="0" smtClean="0"/>
          </a:p>
          <a:p>
            <a:endParaRPr lang="en-US" dirty="0"/>
          </a:p>
          <a:p>
            <a:pPr indent="0">
              <a:buNone/>
            </a:pPr>
            <a:r>
              <a:rPr lang="en-US" sz="3200" dirty="0" smtClean="0">
                <a:solidFill>
                  <a:srgbClr val="FF0000"/>
                </a:solidFill>
                <a:latin typeface="Algerian" pitchFamily="82" charset="0"/>
              </a:rPr>
              <a:t>                       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                         </a:t>
            </a:r>
          </a:p>
          <a:p>
            <a:pPr indent="0">
              <a:buNone/>
            </a:pP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0">
              <a:buNone/>
            </a:pP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0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                </a:t>
            </a:r>
          </a:p>
          <a:p>
            <a:pPr indent="0">
              <a:buNone/>
            </a:pP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0">
              <a:buNone/>
            </a:pPr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                 SAP KIDNEY CENTER              </a:t>
            </a:r>
            <a:endParaRPr lang="en-IN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uhaus 93" pitchFamily="8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381642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33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 smtClean="0">
                <a:latin typeface="Eras Bold ITC" pitchFamily="34" charset="0"/>
              </a:rPr>
              <a:t>              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Eras Bold ITC" pitchFamily="34" charset="0"/>
              </a:rPr>
              <a:t>THANK YOU </a:t>
            </a:r>
            <a:endParaRPr lang="en-US" sz="6000" dirty="0" smtClean="0">
              <a:latin typeface="Eras Bold ITC" pitchFamily="34" charset="0"/>
            </a:endParaRPr>
          </a:p>
          <a:p>
            <a:pPr marL="0" indent="0">
              <a:buNone/>
            </a:pPr>
            <a:r>
              <a:rPr lang="en-US" dirty="0" smtClean="0"/>
              <a:t>                              </a:t>
            </a:r>
          </a:p>
          <a:p>
            <a:pPr marL="0" indent="0">
              <a:buNone/>
            </a:pP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                                                       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RIZWAN ALI</a:t>
            </a:r>
            <a:endParaRPr lang="en-IN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Eras Bold ITC" pitchFamily="34" charset="0"/>
              </a:rPr>
              <a:t>Adequacy of Peritoneal Dialysis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92481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423</TotalTime>
  <Words>380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Adequacy of Peritoneal Dialysis </vt:lpstr>
      <vt:lpstr>Adequacy of Peritoneal Dialysis </vt:lpstr>
      <vt:lpstr>Adequacy of Peritoneal Dialysis </vt:lpstr>
      <vt:lpstr>Adequacy of Peritoneal Dialysis </vt:lpstr>
      <vt:lpstr>Adequacy of Peritoneal Dialysis  </vt:lpstr>
      <vt:lpstr>Adequacy of Peritoneal Dialysis  </vt:lpstr>
      <vt:lpstr>Adequacy of Peritoneal Dialysis </vt:lpstr>
      <vt:lpstr>Adequacy of Peritoneal Dialysis </vt:lpstr>
      <vt:lpstr>Adequacy of Peritoneal Dialysis </vt:lpstr>
      <vt:lpstr>Adequacy of Peritoneal Dialysis </vt:lpstr>
      <vt:lpstr>Adequacy of Peritoneal Dialysis </vt:lpstr>
      <vt:lpstr>Adequacy of Peritoneal Dialysis </vt:lpstr>
      <vt:lpstr>Adequacy of Peritoneal Dialysis </vt:lpstr>
      <vt:lpstr>Adequacy of Peritoneal Dialysis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SAP KIDNEY</dc:creator>
  <cp:lastModifiedBy>SAP KIDNEY</cp:lastModifiedBy>
  <cp:revision>40</cp:revision>
  <dcterms:created xsi:type="dcterms:W3CDTF">2025-07-02T04:20:12Z</dcterms:created>
  <dcterms:modified xsi:type="dcterms:W3CDTF">2025-07-28T09:16:28Z</dcterms:modified>
</cp:coreProperties>
</file>