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8" r:id="rId1"/>
  </p:sldMasterIdLst>
  <p:notesMasterIdLst>
    <p:notesMasterId r:id="rId16"/>
  </p:notesMasterIdLst>
  <p:sldIdLst>
    <p:sldId id="257" r:id="rId2"/>
    <p:sldId id="272" r:id="rId3"/>
    <p:sldId id="259" r:id="rId4"/>
    <p:sldId id="260" r:id="rId5"/>
    <p:sldId id="262" r:id="rId6"/>
    <p:sldId id="268" r:id="rId7"/>
    <p:sldId id="273" r:id="rId8"/>
    <p:sldId id="263" r:id="rId9"/>
    <p:sldId id="264" r:id="rId10"/>
    <p:sldId id="269" r:id="rId11"/>
    <p:sldId id="265" r:id="rId12"/>
    <p:sldId id="266" r:id="rId13"/>
    <p:sldId id="267" r:id="rId14"/>
    <p:sldId id="27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notesMaster" Target="notesMasters/notesMaster1.xml" /><Relationship Id="rId20"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DBB798-49F9-6C41-AD70-04D37131D818}" type="datetimeFigureOut">
              <a:rPr lang="en-US" smtClean="0"/>
              <a:t>4/17/2024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222B4B-3B82-8C47-933F-E1A45B2EDD6C}" type="slidenum">
              <a:rPr lang="en-US" smtClean="0"/>
              <a:t>‹#›</a:t>
            </a:fld>
            <a:endParaRPr lang="en-US"/>
          </a:p>
        </p:txBody>
      </p:sp>
    </p:spTree>
    <p:extLst>
      <p:ext uri="{BB962C8B-B14F-4D97-AF65-F5344CB8AC3E}">
        <p14:creationId xmlns:p14="http://schemas.microsoft.com/office/powerpoint/2010/main" val="1363161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222B4B-3B82-8C47-933F-E1A45B2EDD6C}" type="slidenum">
              <a:rPr lang="en-US" smtClean="0"/>
              <a:t>1</a:t>
            </a:fld>
            <a:endParaRPr lang="en-US"/>
          </a:p>
        </p:txBody>
      </p:sp>
    </p:spTree>
    <p:extLst>
      <p:ext uri="{BB962C8B-B14F-4D97-AF65-F5344CB8AC3E}">
        <p14:creationId xmlns:p14="http://schemas.microsoft.com/office/powerpoint/2010/main" val="5965394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4/17/2024</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3888891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36686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06382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24295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10146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24973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4/17/2024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52171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1763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11254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11066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42489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686650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91879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882935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340553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extLst>
      <p:ext uri="{BB962C8B-B14F-4D97-AF65-F5344CB8AC3E}">
        <p14:creationId xmlns:p14="http://schemas.microsoft.com/office/powerpoint/2010/main" val="29253499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81270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4/17/2024</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81295959"/>
      </p:ext>
    </p:extLst>
  </p:cSld>
  <p:clrMap bg1="dk1" tx1="lt1" bg2="dk2" tx2="lt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3" Type="http://schemas.openxmlformats.org/officeDocument/2006/relationships/image" Target="../media/image9.jpeg" /><Relationship Id="rId2" Type="http://schemas.openxmlformats.org/officeDocument/2006/relationships/image" Target="../media/image8.jpe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2" Type="http://schemas.openxmlformats.org/officeDocument/2006/relationships/image" Target="../media/image10.jpeg" /><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2" Type="http://schemas.openxmlformats.org/officeDocument/2006/relationships/image" Target="../media/image11.jpeg"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2" Type="http://schemas.openxmlformats.org/officeDocument/2006/relationships/image" Target="../media/image12.jpeg" /><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2" Type="http://schemas.openxmlformats.org/officeDocument/2006/relationships/image" Target="../media/image13.jpe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07434-E1C0-B686-D0C5-85CCB0F53B86}"/>
              </a:ext>
            </a:extLst>
          </p:cNvPr>
          <p:cNvSpPr>
            <a:spLocks noGrp="1"/>
          </p:cNvSpPr>
          <p:nvPr>
            <p:ph type="title"/>
          </p:nvPr>
        </p:nvSpPr>
        <p:spPr>
          <a:xfrm>
            <a:off x="2060575" y="-140494"/>
            <a:ext cx="10131425" cy="1456267"/>
          </a:xfrm>
        </p:spPr>
        <p:txBody>
          <a:bodyPr/>
          <a:lstStyle/>
          <a:p>
            <a:r>
              <a:rPr lang="en-IN" b="1"/>
              <a:t>Dialysis disequilibrium syndrome </a:t>
            </a:r>
            <a:endParaRPr lang="en-US" b="1"/>
          </a:p>
        </p:txBody>
      </p:sp>
      <p:pic>
        <p:nvPicPr>
          <p:cNvPr id="3" name="Picture 2">
            <a:extLst>
              <a:ext uri="{FF2B5EF4-FFF2-40B4-BE49-F238E27FC236}">
                <a16:creationId xmlns:a16="http://schemas.microsoft.com/office/drawing/2014/main" id="{6ACECFD3-BFA7-286C-D908-AD97011B872B}"/>
              </a:ext>
            </a:extLst>
          </p:cNvPr>
          <p:cNvPicPr>
            <a:picLocks noChangeAspect="1"/>
          </p:cNvPicPr>
          <p:nvPr/>
        </p:nvPicPr>
        <p:blipFill>
          <a:blip r:embed="rId3"/>
          <a:stretch>
            <a:fillRect/>
          </a:stretch>
        </p:blipFill>
        <p:spPr>
          <a:xfrm>
            <a:off x="2060575" y="1006755"/>
            <a:ext cx="8128000" cy="4572000"/>
          </a:xfrm>
          <a:prstGeom prst="rect">
            <a:avLst/>
          </a:prstGeom>
        </p:spPr>
      </p:pic>
      <p:sp>
        <p:nvSpPr>
          <p:cNvPr id="7" name="Thought Bubble: Cloud 6">
            <a:extLst>
              <a:ext uri="{FF2B5EF4-FFF2-40B4-BE49-F238E27FC236}">
                <a16:creationId xmlns:a16="http://schemas.microsoft.com/office/drawing/2014/main" id="{93EFAB06-908E-4C9A-F883-F6807B388974}"/>
              </a:ext>
            </a:extLst>
          </p:cNvPr>
          <p:cNvSpPr/>
          <p:nvPr/>
        </p:nvSpPr>
        <p:spPr>
          <a:xfrm>
            <a:off x="3859609" y="4117577"/>
            <a:ext cx="1522016" cy="1371204"/>
          </a:xfrm>
          <a:prstGeom prst="cloudCallout">
            <a:avLst>
              <a:gd name="adj1" fmla="val 23805"/>
              <a:gd name="adj2" fmla="val 52565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A97A31D-860E-2EF3-339A-71E987A1350D}"/>
              </a:ext>
            </a:extLst>
          </p:cNvPr>
          <p:cNvSpPr txBox="1"/>
          <p:nvPr/>
        </p:nvSpPr>
        <p:spPr>
          <a:xfrm rot="10800000" flipV="1">
            <a:off x="3859609" y="4348141"/>
            <a:ext cx="1843485" cy="92333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l"/>
            <a:r>
              <a:rPr lang="en-IN" sz="5400" b="1" dirty="0"/>
              <a:t>DDS </a:t>
            </a:r>
            <a:endParaRPr lang="en-US" sz="5400" b="1" dirty="0"/>
          </a:p>
        </p:txBody>
      </p:sp>
    </p:spTree>
    <p:extLst>
      <p:ext uri="{BB962C8B-B14F-4D97-AF65-F5344CB8AC3E}">
        <p14:creationId xmlns:p14="http://schemas.microsoft.com/office/powerpoint/2010/main" val="1249292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7AC42AD-4736-92BE-4FC5-72A67D100DA0}"/>
              </a:ext>
            </a:extLst>
          </p:cNvPr>
          <p:cNvPicPr>
            <a:picLocks noGrp="1" noChangeAspect="1"/>
          </p:cNvPicPr>
          <p:nvPr>
            <p:ph idx="1"/>
          </p:nvPr>
        </p:nvPicPr>
        <p:blipFill rotWithShape="1">
          <a:blip r:embed="rId2"/>
          <a:srcRect b="34866"/>
          <a:stretch/>
        </p:blipFill>
        <p:spPr>
          <a:xfrm>
            <a:off x="148829" y="11906"/>
            <a:ext cx="11626453" cy="6703219"/>
          </a:xfrm>
        </p:spPr>
      </p:pic>
      <p:sp>
        <p:nvSpPr>
          <p:cNvPr id="5" name="Arrow: Up 4">
            <a:extLst>
              <a:ext uri="{FF2B5EF4-FFF2-40B4-BE49-F238E27FC236}">
                <a16:creationId xmlns:a16="http://schemas.microsoft.com/office/drawing/2014/main" id="{63A05FCE-11F1-1CDD-BDD0-2D727CF2DC40}"/>
              </a:ext>
            </a:extLst>
          </p:cNvPr>
          <p:cNvSpPr/>
          <p:nvPr/>
        </p:nvSpPr>
        <p:spPr>
          <a:xfrm rot="5400000">
            <a:off x="6764237" y="4109143"/>
            <a:ext cx="1833563" cy="4140399"/>
          </a:xfrm>
          <a:prstGeom prst="upArrow">
            <a:avLst>
              <a:gd name="adj1" fmla="val 50000"/>
              <a:gd name="adj2" fmla="val 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9198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2E6BE3-8DDC-6A02-7BAA-4C7AEDAAC49C}"/>
              </a:ext>
            </a:extLst>
          </p:cNvPr>
          <p:cNvSpPr>
            <a:spLocks noGrp="1"/>
          </p:cNvSpPr>
          <p:nvPr>
            <p:ph idx="4294967295"/>
          </p:nvPr>
        </p:nvSpPr>
        <p:spPr>
          <a:xfrm rot="10800000" flipV="1">
            <a:off x="1633076" y="119063"/>
            <a:ext cx="8369696" cy="642937"/>
          </a:xfrm>
        </p:spPr>
        <p:style>
          <a:lnRef idx="2">
            <a:schemeClr val="dk1"/>
          </a:lnRef>
          <a:fillRef idx="1">
            <a:schemeClr val="lt1"/>
          </a:fillRef>
          <a:effectRef idx="0">
            <a:schemeClr val="dk1"/>
          </a:effectRef>
          <a:fontRef idx="minor">
            <a:schemeClr val="dk1"/>
          </a:fontRef>
        </p:style>
        <p:txBody>
          <a:bodyPr>
            <a:normAutofit/>
          </a:bodyPr>
          <a:lstStyle/>
          <a:p>
            <a:r>
              <a:rPr lang="en-IN" sz="3200" b="1" dirty="0">
                <a:solidFill>
                  <a:srgbClr val="FF0000"/>
                </a:solidFill>
              </a:rPr>
              <a:t>Dialysis Disequilibrium Syndrome Symptoms</a:t>
            </a:r>
            <a:endParaRPr lang="en-US" sz="3200" b="1" dirty="0">
              <a:solidFill>
                <a:srgbClr val="FF0000"/>
              </a:solidFill>
            </a:endParaRPr>
          </a:p>
        </p:txBody>
      </p:sp>
      <p:pic>
        <p:nvPicPr>
          <p:cNvPr id="5" name="Picture 4">
            <a:extLst>
              <a:ext uri="{FF2B5EF4-FFF2-40B4-BE49-F238E27FC236}">
                <a16:creationId xmlns:a16="http://schemas.microsoft.com/office/drawing/2014/main" id="{2904AC0B-F922-B790-C52C-874B5DA8FC30}"/>
              </a:ext>
            </a:extLst>
          </p:cNvPr>
          <p:cNvPicPr>
            <a:picLocks noChangeAspect="1"/>
          </p:cNvPicPr>
          <p:nvPr/>
        </p:nvPicPr>
        <p:blipFill>
          <a:blip r:embed="rId2"/>
          <a:stretch>
            <a:fillRect/>
          </a:stretch>
        </p:blipFill>
        <p:spPr>
          <a:xfrm>
            <a:off x="506016" y="1035843"/>
            <a:ext cx="10918030" cy="5595937"/>
          </a:xfrm>
          <a:prstGeom prst="rect">
            <a:avLst/>
          </a:prstGeom>
        </p:spPr>
      </p:pic>
    </p:spTree>
    <p:extLst>
      <p:ext uri="{BB962C8B-B14F-4D97-AF65-F5344CB8AC3E}">
        <p14:creationId xmlns:p14="http://schemas.microsoft.com/office/powerpoint/2010/main" val="1894147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FFF9E1-9B18-0EC8-9828-08B955670442}"/>
              </a:ext>
            </a:extLst>
          </p:cNvPr>
          <p:cNvSpPr txBox="1"/>
          <p:nvPr/>
        </p:nvSpPr>
        <p:spPr>
          <a:xfrm>
            <a:off x="5181600" y="2514600"/>
            <a:ext cx="1828800" cy="369332"/>
          </a:xfrm>
          <a:prstGeom prst="rect">
            <a:avLst/>
          </a:prstGeom>
          <a:noFill/>
        </p:spPr>
        <p:txBody>
          <a:bodyPr wrap="square" rtlCol="0">
            <a:spAutoFit/>
          </a:bodyPr>
          <a:lstStyle/>
          <a:p>
            <a:pPr lvl="1"/>
            <a:endParaRPr lang="en-US" dirty="0"/>
          </a:p>
        </p:txBody>
      </p:sp>
      <p:sp>
        <p:nvSpPr>
          <p:cNvPr id="4" name="TextBox 3">
            <a:extLst>
              <a:ext uri="{FF2B5EF4-FFF2-40B4-BE49-F238E27FC236}">
                <a16:creationId xmlns:a16="http://schemas.microsoft.com/office/drawing/2014/main" id="{7CC542A4-EF55-2B7C-F2FE-4815205A1AD0}"/>
              </a:ext>
              <a:ext uri="{C183D7F6-B498-43B3-948B-1728B52AA6E4}">
                <adec:decorative xmlns:adec="http://schemas.microsoft.com/office/drawing/2017/decorative" val="1"/>
              </a:ext>
            </a:extLst>
          </p:cNvPr>
          <p:cNvSpPr txBox="1"/>
          <p:nvPr/>
        </p:nvSpPr>
        <p:spPr>
          <a:xfrm>
            <a:off x="369092" y="407491"/>
            <a:ext cx="9977439" cy="954107"/>
          </a:xfrm>
          <a:prstGeom prst="rect">
            <a:avLst/>
          </a:prstGeom>
          <a:solidFill>
            <a:schemeClr val="accent1"/>
          </a:solidFill>
          <a:ln>
            <a:solidFill>
              <a:schemeClr val="accent1"/>
            </a:solidFill>
          </a:ln>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pPr algn="l"/>
            <a:r>
              <a:rPr lang="en-IN" sz="2800" b="1" i="1" u="sng" dirty="0"/>
              <a:t> Dialysis disequilibrium syndrome (DDS) is a disorder of the central nervous system</a:t>
            </a:r>
            <a:endParaRPr lang="en-US" sz="2800" b="1" i="1" u="sng" dirty="0"/>
          </a:p>
        </p:txBody>
      </p:sp>
      <p:sp>
        <p:nvSpPr>
          <p:cNvPr id="9" name="TextBox 8">
            <a:extLst>
              <a:ext uri="{FF2B5EF4-FFF2-40B4-BE49-F238E27FC236}">
                <a16:creationId xmlns:a16="http://schemas.microsoft.com/office/drawing/2014/main" id="{8541B368-5891-FDA5-6304-ACDC15016E9A}"/>
              </a:ext>
            </a:extLst>
          </p:cNvPr>
          <p:cNvSpPr txBox="1"/>
          <p:nvPr/>
        </p:nvSpPr>
        <p:spPr>
          <a:xfrm rot="10800000" flipH="1" flipV="1">
            <a:off x="369092" y="1859651"/>
            <a:ext cx="6226968" cy="954107"/>
          </a:xfrm>
          <a:prstGeom prst="rect">
            <a:avLst/>
          </a:prstGeom>
          <a:solidFill>
            <a:schemeClr val="accent2"/>
          </a:solidFill>
          <a:ln>
            <a:solidFill>
              <a:schemeClr val="accent1"/>
            </a:solidFill>
          </a:ln>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pPr algn="l"/>
            <a:r>
              <a:rPr lang="en-IN" sz="2800" b="1" dirty="0"/>
              <a:t>With recent improvements in dialysis and early institution of dialysis</a:t>
            </a:r>
            <a:endParaRPr lang="en-US" sz="2800" b="1" dirty="0"/>
          </a:p>
        </p:txBody>
      </p:sp>
      <p:sp>
        <p:nvSpPr>
          <p:cNvPr id="2" name="TextBox 1">
            <a:extLst>
              <a:ext uri="{FF2B5EF4-FFF2-40B4-BE49-F238E27FC236}">
                <a16:creationId xmlns:a16="http://schemas.microsoft.com/office/drawing/2014/main" id="{304E20B1-E57F-55D9-67F9-3328C15ABBC6}"/>
              </a:ext>
            </a:extLst>
          </p:cNvPr>
          <p:cNvSpPr txBox="1"/>
          <p:nvPr/>
        </p:nvSpPr>
        <p:spPr>
          <a:xfrm>
            <a:off x="1696640" y="2928269"/>
            <a:ext cx="8167688" cy="646331"/>
          </a:xfrm>
          <a:prstGeom prst="rect">
            <a:avLst/>
          </a:prstGeom>
          <a:solidFill>
            <a:srgbClr val="FF0000"/>
          </a:solidFill>
        </p:spPr>
        <p:txBody>
          <a:bodyPr wrap="square" rtlCol="0">
            <a:spAutoFit/>
          </a:bodyPr>
          <a:lstStyle/>
          <a:p>
            <a:pPr algn="l"/>
            <a:r>
              <a:rPr lang="en-IN" sz="3600" b="1" i="1" u="sng" dirty="0"/>
              <a:t>DDS has less common but can present as</a:t>
            </a:r>
            <a:endParaRPr lang="en-US" sz="3600" b="1" i="1" u="sng" dirty="0"/>
          </a:p>
        </p:txBody>
      </p:sp>
      <p:sp>
        <p:nvSpPr>
          <p:cNvPr id="6" name="TextBox 5">
            <a:extLst>
              <a:ext uri="{FF2B5EF4-FFF2-40B4-BE49-F238E27FC236}">
                <a16:creationId xmlns:a16="http://schemas.microsoft.com/office/drawing/2014/main" id="{0EFA211F-9A35-00F1-BAE7-6AEE6AB2257F}"/>
              </a:ext>
            </a:extLst>
          </p:cNvPr>
          <p:cNvSpPr txBox="1"/>
          <p:nvPr/>
        </p:nvSpPr>
        <p:spPr>
          <a:xfrm>
            <a:off x="5181600" y="2514600"/>
            <a:ext cx="1828800" cy="1828800"/>
          </a:xfrm>
          <a:prstGeom prst="rect">
            <a:avLst/>
          </a:prstGeom>
          <a:noFill/>
        </p:spPr>
        <p:txBody>
          <a:bodyPr wrap="square" rtlCol="0">
            <a:spAutoFit/>
          </a:bodyPr>
          <a:lstStyle/>
          <a:p>
            <a:pPr algn="l"/>
            <a:endParaRPr lang="en-US" dirty="0"/>
          </a:p>
        </p:txBody>
      </p:sp>
      <p:pic>
        <p:nvPicPr>
          <p:cNvPr id="7" name="Picture 6">
            <a:extLst>
              <a:ext uri="{FF2B5EF4-FFF2-40B4-BE49-F238E27FC236}">
                <a16:creationId xmlns:a16="http://schemas.microsoft.com/office/drawing/2014/main" id="{A27521B0-A11E-35E8-4486-574F6750B7A2}"/>
              </a:ext>
            </a:extLst>
          </p:cNvPr>
          <p:cNvPicPr>
            <a:picLocks noChangeAspect="1"/>
          </p:cNvPicPr>
          <p:nvPr/>
        </p:nvPicPr>
        <p:blipFill>
          <a:blip r:embed="rId2"/>
          <a:stretch>
            <a:fillRect/>
          </a:stretch>
        </p:blipFill>
        <p:spPr>
          <a:xfrm>
            <a:off x="1736328" y="3643359"/>
            <a:ext cx="8128000" cy="3165083"/>
          </a:xfrm>
          <a:prstGeom prst="rect">
            <a:avLst/>
          </a:prstGeom>
        </p:spPr>
      </p:pic>
    </p:spTree>
    <p:extLst>
      <p:ext uri="{BB962C8B-B14F-4D97-AF65-F5344CB8AC3E}">
        <p14:creationId xmlns:p14="http://schemas.microsoft.com/office/powerpoint/2010/main" val="1605048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830EDA7-119C-CA87-A80C-2F3E3392DBCB}"/>
              </a:ext>
            </a:extLst>
          </p:cNvPr>
          <p:cNvSpPr txBox="1"/>
          <p:nvPr/>
        </p:nvSpPr>
        <p:spPr>
          <a:xfrm>
            <a:off x="2775344" y="3124391"/>
            <a:ext cx="6984208" cy="954107"/>
          </a:xfrm>
          <a:prstGeom prst="rect">
            <a:avLst/>
          </a:prstGeom>
          <a:solidFill>
            <a:schemeClr val="accent6"/>
          </a:solidFill>
        </p:spPr>
        <p:txBody>
          <a:bodyPr wrap="square" rtlCol="0">
            <a:spAutoFit/>
          </a:bodyPr>
          <a:lstStyle/>
          <a:p>
            <a:pPr algn="l"/>
            <a:r>
              <a:rPr lang="en-IN" sz="2800" b="1" u="sng" dirty="0"/>
              <a:t>DDS usually occurs towards the end of or after the termination of dialysis</a:t>
            </a:r>
            <a:endParaRPr lang="en-US" sz="2800" b="1" u="sng" dirty="0"/>
          </a:p>
        </p:txBody>
      </p:sp>
      <p:sp>
        <p:nvSpPr>
          <p:cNvPr id="7" name="TextBox 6">
            <a:extLst>
              <a:ext uri="{FF2B5EF4-FFF2-40B4-BE49-F238E27FC236}">
                <a16:creationId xmlns:a16="http://schemas.microsoft.com/office/drawing/2014/main" id="{CF495599-F693-A608-6656-A58766E7DC7D}"/>
              </a:ext>
            </a:extLst>
          </p:cNvPr>
          <p:cNvSpPr txBox="1"/>
          <p:nvPr/>
        </p:nvSpPr>
        <p:spPr>
          <a:xfrm flipV="1">
            <a:off x="6012656" y="4343399"/>
            <a:ext cx="997744" cy="276225"/>
          </a:xfrm>
          <a:prstGeom prst="rect">
            <a:avLst/>
          </a:prstGeom>
          <a:noFill/>
        </p:spPr>
        <p:txBody>
          <a:bodyPr wrap="square" rtlCol="0">
            <a:spAutoFit/>
          </a:bodyPr>
          <a:lstStyle/>
          <a:p>
            <a:pPr algn="l"/>
            <a:endParaRPr lang="en-US" dirty="0"/>
          </a:p>
        </p:txBody>
      </p:sp>
      <p:sp>
        <p:nvSpPr>
          <p:cNvPr id="8" name="TextBox 7">
            <a:extLst>
              <a:ext uri="{FF2B5EF4-FFF2-40B4-BE49-F238E27FC236}">
                <a16:creationId xmlns:a16="http://schemas.microsoft.com/office/drawing/2014/main" id="{C661AB5A-EFF4-D9A5-5C58-3A6B57DD79BB}"/>
              </a:ext>
            </a:extLst>
          </p:cNvPr>
          <p:cNvSpPr txBox="1"/>
          <p:nvPr/>
        </p:nvSpPr>
        <p:spPr>
          <a:xfrm rot="10800000" flipV="1">
            <a:off x="3067047" y="4884525"/>
            <a:ext cx="6400802" cy="954107"/>
          </a:xfrm>
          <a:prstGeom prst="rect">
            <a:avLst/>
          </a:prstGeom>
          <a:solidFill>
            <a:schemeClr val="accent6"/>
          </a:solidFill>
        </p:spPr>
        <p:txBody>
          <a:bodyPr wrap="square" rtlCol="0">
            <a:spAutoFit/>
          </a:bodyPr>
          <a:lstStyle/>
          <a:p>
            <a:pPr algn="l"/>
            <a:r>
              <a:rPr lang="en-IN" sz="2800" b="1" dirty="0">
                <a:solidFill>
                  <a:srgbClr val="FFFF00"/>
                </a:solidFill>
              </a:rPr>
              <a:t>It tends to be self-limiting. With a complete recovery, which occurs slowly</a:t>
            </a:r>
            <a:endParaRPr lang="en-US" sz="2800" b="1" dirty="0">
              <a:solidFill>
                <a:srgbClr val="FFFF00"/>
              </a:solidFill>
            </a:endParaRPr>
          </a:p>
        </p:txBody>
      </p:sp>
      <p:sp>
        <p:nvSpPr>
          <p:cNvPr id="3" name="TextBox 2">
            <a:extLst>
              <a:ext uri="{FF2B5EF4-FFF2-40B4-BE49-F238E27FC236}">
                <a16:creationId xmlns:a16="http://schemas.microsoft.com/office/drawing/2014/main" id="{3983DB6B-D41F-A0D5-A5A4-CEABAFD1ABAE}"/>
              </a:ext>
            </a:extLst>
          </p:cNvPr>
          <p:cNvSpPr txBox="1"/>
          <p:nvPr/>
        </p:nvSpPr>
        <p:spPr>
          <a:xfrm rot="10800000" flipH="1" flipV="1">
            <a:off x="5564479" y="1592054"/>
            <a:ext cx="1234027" cy="523220"/>
          </a:xfrm>
          <a:prstGeom prst="rect">
            <a:avLst/>
          </a:prstGeom>
          <a:solidFill>
            <a:schemeClr val="accent6"/>
          </a:solidFill>
          <a:ln>
            <a:solidFill>
              <a:schemeClr val="bg2">
                <a:lumMod val="60000"/>
                <a:lumOff val="40000"/>
              </a:schemeClr>
            </a:solidFill>
          </a:ln>
        </p:spPr>
        <p:txBody>
          <a:bodyPr wrap="square" rtlCol="0">
            <a:spAutoFit/>
          </a:bodyPr>
          <a:lstStyle/>
          <a:p>
            <a:pPr algn="l"/>
            <a:r>
              <a:rPr lang="en-IN" sz="2800" b="1" i="1" u="sng" dirty="0">
                <a:solidFill>
                  <a:srgbClr val="FFFF00"/>
                </a:solidFill>
              </a:rPr>
              <a:t>coma  </a:t>
            </a:r>
            <a:endParaRPr lang="en-US" sz="2800" b="1" i="1" u="sng" dirty="0">
              <a:solidFill>
                <a:srgbClr val="FFFF00"/>
              </a:solidFill>
            </a:endParaRPr>
          </a:p>
        </p:txBody>
      </p:sp>
      <p:sp>
        <p:nvSpPr>
          <p:cNvPr id="4" name="TextBox 3">
            <a:extLst>
              <a:ext uri="{FF2B5EF4-FFF2-40B4-BE49-F238E27FC236}">
                <a16:creationId xmlns:a16="http://schemas.microsoft.com/office/drawing/2014/main" id="{99B429A6-CB28-0302-EE0D-BD7AD7B79036}"/>
              </a:ext>
            </a:extLst>
          </p:cNvPr>
          <p:cNvSpPr txBox="1"/>
          <p:nvPr/>
        </p:nvSpPr>
        <p:spPr>
          <a:xfrm>
            <a:off x="3507579" y="850092"/>
            <a:ext cx="6186490" cy="646331"/>
          </a:xfrm>
          <a:prstGeom prst="rect">
            <a:avLst/>
          </a:prstGeom>
          <a:solidFill>
            <a:srgbClr val="FF0000"/>
          </a:solidFill>
        </p:spPr>
        <p:txBody>
          <a:bodyPr wrap="square" rtlCol="0">
            <a:spAutoFit/>
          </a:bodyPr>
          <a:lstStyle/>
          <a:p>
            <a:pPr algn="l"/>
            <a:r>
              <a:rPr lang="en-IN" sz="3600" b="1" dirty="0"/>
              <a:t>More serious manifestation </a:t>
            </a:r>
            <a:endParaRPr lang="en-US" sz="3600" b="1" dirty="0"/>
          </a:p>
        </p:txBody>
      </p:sp>
    </p:spTree>
    <p:extLst>
      <p:ext uri="{BB962C8B-B14F-4D97-AF65-F5344CB8AC3E}">
        <p14:creationId xmlns:p14="http://schemas.microsoft.com/office/powerpoint/2010/main" val="914861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C1E57E-B53E-15FF-B035-3D5C3FD93F0C}"/>
              </a:ext>
            </a:extLst>
          </p:cNvPr>
          <p:cNvSpPr txBox="1"/>
          <p:nvPr/>
        </p:nvSpPr>
        <p:spPr>
          <a:xfrm>
            <a:off x="3489722" y="16057"/>
            <a:ext cx="6142434" cy="584775"/>
          </a:xfrm>
          <a:prstGeom prst="rect">
            <a:avLst/>
          </a:prstGeom>
          <a:solidFill>
            <a:srgbClr val="FF0000"/>
          </a:solidFill>
        </p:spPr>
        <p:txBody>
          <a:bodyPr wrap="square" rtlCol="0">
            <a:spAutoFit/>
          </a:bodyPr>
          <a:lstStyle/>
          <a:p>
            <a:pPr algn="l"/>
            <a:r>
              <a:rPr lang="en-IN" sz="3200" dirty="0"/>
              <a:t>The pathogenesis of DDS is unclear, </a:t>
            </a:r>
            <a:endParaRPr lang="en-US" sz="3200" dirty="0"/>
          </a:p>
        </p:txBody>
      </p:sp>
      <p:sp>
        <p:nvSpPr>
          <p:cNvPr id="3" name="TextBox 2">
            <a:extLst>
              <a:ext uri="{FF2B5EF4-FFF2-40B4-BE49-F238E27FC236}">
                <a16:creationId xmlns:a16="http://schemas.microsoft.com/office/drawing/2014/main" id="{282583BB-D1E2-E67D-D89D-17DD35710983}"/>
              </a:ext>
            </a:extLst>
          </p:cNvPr>
          <p:cNvSpPr txBox="1"/>
          <p:nvPr/>
        </p:nvSpPr>
        <p:spPr>
          <a:xfrm>
            <a:off x="3096815" y="790714"/>
            <a:ext cx="6928248" cy="646331"/>
          </a:xfrm>
          <a:prstGeom prst="rect">
            <a:avLst/>
          </a:prstGeom>
          <a:solidFill>
            <a:schemeClr val="accent1"/>
          </a:solidFill>
        </p:spPr>
        <p:txBody>
          <a:bodyPr wrap="square" rtlCol="0">
            <a:spAutoFit/>
          </a:bodyPr>
          <a:lstStyle/>
          <a:p>
            <a:pPr algn="l"/>
            <a:r>
              <a:rPr lang="en-IN" dirty="0"/>
              <a:t>But it is believed to be caused by a rapid shift of plasma </a:t>
            </a:r>
            <a:r>
              <a:rPr lang="en-IN" dirty="0" err="1"/>
              <a:t>osmolarity</a:t>
            </a:r>
            <a:r>
              <a:rPr lang="en-IN" dirty="0"/>
              <a:t> and/or of plasma </a:t>
            </a:r>
            <a:r>
              <a:rPr lang="en-IN" dirty="0" err="1"/>
              <a:t>pH.</a:t>
            </a:r>
            <a:r>
              <a:rPr lang="en-IN" dirty="0"/>
              <a:t> </a:t>
            </a:r>
            <a:endParaRPr lang="en-US" dirty="0"/>
          </a:p>
        </p:txBody>
      </p:sp>
      <p:pic>
        <p:nvPicPr>
          <p:cNvPr id="4" name="Picture 3">
            <a:extLst>
              <a:ext uri="{FF2B5EF4-FFF2-40B4-BE49-F238E27FC236}">
                <a16:creationId xmlns:a16="http://schemas.microsoft.com/office/drawing/2014/main" id="{806FDFBD-B5F8-7674-3922-EADE8C03756A}"/>
              </a:ext>
            </a:extLst>
          </p:cNvPr>
          <p:cNvPicPr>
            <a:picLocks noChangeAspect="1"/>
          </p:cNvPicPr>
          <p:nvPr/>
        </p:nvPicPr>
        <p:blipFill rotWithShape="1">
          <a:blip r:embed="rId2"/>
          <a:srcRect l="1781" r="7048" b="-5186"/>
          <a:stretch/>
        </p:blipFill>
        <p:spPr>
          <a:xfrm>
            <a:off x="0" y="1524000"/>
            <a:ext cx="9150021" cy="4183408"/>
          </a:xfrm>
          <a:prstGeom prst="rect">
            <a:avLst/>
          </a:prstGeom>
        </p:spPr>
      </p:pic>
      <p:pic>
        <p:nvPicPr>
          <p:cNvPr id="5" name="Picture 4">
            <a:extLst>
              <a:ext uri="{FF2B5EF4-FFF2-40B4-BE49-F238E27FC236}">
                <a16:creationId xmlns:a16="http://schemas.microsoft.com/office/drawing/2014/main" id="{9752395D-322A-BDE6-9186-A25F6C3A39FF}"/>
              </a:ext>
            </a:extLst>
          </p:cNvPr>
          <p:cNvPicPr>
            <a:picLocks noChangeAspect="1"/>
          </p:cNvPicPr>
          <p:nvPr/>
        </p:nvPicPr>
        <p:blipFill>
          <a:blip r:embed="rId3"/>
          <a:stretch>
            <a:fillRect/>
          </a:stretch>
        </p:blipFill>
        <p:spPr>
          <a:xfrm>
            <a:off x="7891463" y="4336032"/>
            <a:ext cx="4267200" cy="2416968"/>
          </a:xfrm>
          <a:prstGeom prst="rect">
            <a:avLst/>
          </a:prstGeom>
        </p:spPr>
      </p:pic>
    </p:spTree>
    <p:extLst>
      <p:ext uri="{BB962C8B-B14F-4D97-AF65-F5344CB8AC3E}">
        <p14:creationId xmlns:p14="http://schemas.microsoft.com/office/powerpoint/2010/main" val="2428623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34EFDE-CEEA-56CF-2EE2-68C63E8553C7}"/>
              </a:ext>
            </a:extLst>
          </p:cNvPr>
          <p:cNvPicPr>
            <a:picLocks noChangeAspect="1"/>
          </p:cNvPicPr>
          <p:nvPr/>
        </p:nvPicPr>
        <p:blipFill>
          <a:blip r:embed="rId2"/>
          <a:stretch>
            <a:fillRect/>
          </a:stretch>
        </p:blipFill>
        <p:spPr>
          <a:xfrm>
            <a:off x="1160860" y="440531"/>
            <a:ext cx="9870280" cy="6286500"/>
          </a:xfrm>
          <a:prstGeom prst="rect">
            <a:avLst/>
          </a:prstGeom>
        </p:spPr>
      </p:pic>
    </p:spTree>
    <p:extLst>
      <p:ext uri="{BB962C8B-B14F-4D97-AF65-F5344CB8AC3E}">
        <p14:creationId xmlns:p14="http://schemas.microsoft.com/office/powerpoint/2010/main" val="4123923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DA7E50-6830-E5A0-7955-59F6355FDC43}"/>
              </a:ext>
            </a:extLst>
          </p:cNvPr>
          <p:cNvSpPr txBox="1"/>
          <p:nvPr/>
        </p:nvSpPr>
        <p:spPr>
          <a:xfrm>
            <a:off x="323849" y="392907"/>
            <a:ext cx="6867525" cy="1200329"/>
          </a:xfrm>
          <a:prstGeom prst="rect">
            <a:avLst/>
          </a:prstGeom>
          <a:solidFill>
            <a:schemeClr val="accent1"/>
          </a:solidFill>
        </p:spPr>
        <p:txBody>
          <a:bodyPr wrap="square" rtlCol="0">
            <a:spAutoFit/>
          </a:bodyPr>
          <a:lstStyle/>
          <a:p>
            <a:pPr algn="l"/>
            <a:r>
              <a:rPr lang="en-IN" sz="2400" b="1" dirty="0"/>
              <a:t>A rapid decline in plasma </a:t>
            </a:r>
            <a:r>
              <a:rPr lang="en-IN" sz="2400" b="1" dirty="0" err="1"/>
              <a:t>osmolarity</a:t>
            </a:r>
            <a:r>
              <a:rPr lang="en-IN" sz="2400" b="1" dirty="0"/>
              <a:t> in severe </a:t>
            </a:r>
            <a:r>
              <a:rPr lang="en-IN" sz="2400" b="1" dirty="0" err="1"/>
              <a:t>uremia</a:t>
            </a:r>
            <a:r>
              <a:rPr lang="en-IN" sz="2400" b="1" dirty="0"/>
              <a:t> (with higher </a:t>
            </a:r>
            <a:r>
              <a:rPr lang="en-IN" sz="2400" b="1" dirty="0" err="1"/>
              <a:t>osmolarity</a:t>
            </a:r>
            <a:r>
              <a:rPr lang="en-IN" sz="2400" b="1" dirty="0"/>
              <a:t>) could shift water </a:t>
            </a:r>
            <a:r>
              <a:rPr lang="en-IN" sz="2400" b="1" dirty="0" err="1"/>
              <a:t>anto</a:t>
            </a:r>
            <a:r>
              <a:rPr lang="en-IN" sz="2400" b="1" dirty="0"/>
              <a:t> brain cells causing swelling </a:t>
            </a:r>
            <a:r>
              <a:rPr lang="en-IN" sz="2400" b="1"/>
              <a:t>and DDS</a:t>
            </a:r>
            <a:endParaRPr lang="en-US" sz="2400" b="1" dirty="0"/>
          </a:p>
        </p:txBody>
      </p:sp>
      <p:sp>
        <p:nvSpPr>
          <p:cNvPr id="3" name="TextBox 2">
            <a:extLst>
              <a:ext uri="{FF2B5EF4-FFF2-40B4-BE49-F238E27FC236}">
                <a16:creationId xmlns:a16="http://schemas.microsoft.com/office/drawing/2014/main" id="{4CB4AE90-5003-2C4E-2255-C0A7722F9D54}"/>
              </a:ext>
            </a:extLst>
          </p:cNvPr>
          <p:cNvSpPr txBox="1"/>
          <p:nvPr/>
        </p:nvSpPr>
        <p:spPr>
          <a:xfrm>
            <a:off x="323849" y="2288381"/>
            <a:ext cx="6498431" cy="1569660"/>
          </a:xfrm>
          <a:prstGeom prst="rect">
            <a:avLst/>
          </a:prstGeom>
          <a:solidFill>
            <a:srgbClr val="FFC000"/>
          </a:solidFill>
        </p:spPr>
        <p:txBody>
          <a:bodyPr wrap="square" rtlCol="0">
            <a:spAutoFit/>
          </a:bodyPr>
          <a:lstStyle/>
          <a:p>
            <a:pPr algn="l"/>
            <a:r>
              <a:rPr lang="en-IN" sz="2400" b="1" dirty="0"/>
              <a:t>Similarly, A rapid rise in blood bicarbonate in a severely acidotic patient may cause a rapid decrease in plasma pH and lead to the development of neurological manifestations.</a:t>
            </a:r>
            <a:endParaRPr lang="en-US" sz="2400" b="1" dirty="0"/>
          </a:p>
        </p:txBody>
      </p:sp>
      <p:sp>
        <p:nvSpPr>
          <p:cNvPr id="4" name="TextBox 3">
            <a:extLst>
              <a:ext uri="{FF2B5EF4-FFF2-40B4-BE49-F238E27FC236}">
                <a16:creationId xmlns:a16="http://schemas.microsoft.com/office/drawing/2014/main" id="{6DE45FAD-E068-1EB8-8A31-85BEEC727410}"/>
              </a:ext>
            </a:extLst>
          </p:cNvPr>
          <p:cNvSpPr txBox="1"/>
          <p:nvPr/>
        </p:nvSpPr>
        <p:spPr>
          <a:xfrm>
            <a:off x="323849" y="4381500"/>
            <a:ext cx="6224588" cy="1569660"/>
          </a:xfrm>
          <a:prstGeom prst="rect">
            <a:avLst/>
          </a:prstGeom>
          <a:solidFill>
            <a:srgbClr val="FFC000"/>
          </a:solidFill>
        </p:spPr>
        <p:txBody>
          <a:bodyPr wrap="square" rtlCol="0">
            <a:spAutoFit/>
          </a:bodyPr>
          <a:lstStyle/>
          <a:p>
            <a:pPr algn="l"/>
            <a:r>
              <a:rPr lang="en-IN" sz="2400" b="1" dirty="0"/>
              <a:t>As </a:t>
            </a:r>
            <a:r>
              <a:rPr lang="en-IN" sz="2400" b="1" dirty="0" err="1"/>
              <a:t>edema</a:t>
            </a:r>
            <a:r>
              <a:rPr lang="en-IN" sz="2400" b="1" dirty="0"/>
              <a:t> of brain tissue appears to underlie the syndrome,
 the prevention of a rapid decline in serum </a:t>
            </a:r>
            <a:r>
              <a:rPr lang="en-IN" sz="2400" b="1" dirty="0" err="1"/>
              <a:t>osmolarity</a:t>
            </a:r>
            <a:r>
              <a:rPr lang="en-IN" sz="2400" b="1" dirty="0"/>
              <a:t> is effective in preventing DDS</a:t>
            </a:r>
            <a:endParaRPr lang="en-US" sz="2400" b="1" dirty="0"/>
          </a:p>
        </p:txBody>
      </p:sp>
      <p:pic>
        <p:nvPicPr>
          <p:cNvPr id="5" name="Picture 4">
            <a:extLst>
              <a:ext uri="{FF2B5EF4-FFF2-40B4-BE49-F238E27FC236}">
                <a16:creationId xmlns:a16="http://schemas.microsoft.com/office/drawing/2014/main" id="{D2F94FC5-D9D6-40FE-3557-F74FCB16927F}"/>
              </a:ext>
            </a:extLst>
          </p:cNvPr>
          <p:cNvPicPr>
            <a:picLocks noChangeAspect="1"/>
          </p:cNvPicPr>
          <p:nvPr/>
        </p:nvPicPr>
        <p:blipFill>
          <a:blip r:embed="rId2"/>
          <a:stretch>
            <a:fillRect/>
          </a:stretch>
        </p:blipFill>
        <p:spPr>
          <a:xfrm>
            <a:off x="8001000" y="0"/>
            <a:ext cx="4083844" cy="6858000"/>
          </a:xfrm>
          <a:prstGeom prst="rect">
            <a:avLst/>
          </a:prstGeom>
        </p:spPr>
      </p:pic>
    </p:spTree>
    <p:extLst>
      <p:ext uri="{BB962C8B-B14F-4D97-AF65-F5344CB8AC3E}">
        <p14:creationId xmlns:p14="http://schemas.microsoft.com/office/powerpoint/2010/main" val="386381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B6C5A-72E8-29D2-E88A-151BC624089B}"/>
              </a:ext>
            </a:extLst>
          </p:cNvPr>
          <p:cNvSpPr txBox="1"/>
          <p:nvPr/>
        </p:nvSpPr>
        <p:spPr>
          <a:xfrm>
            <a:off x="323850" y="466725"/>
            <a:ext cx="7010400" cy="1569660"/>
          </a:xfrm>
          <a:prstGeom prst="rect">
            <a:avLst/>
          </a:prstGeom>
          <a:solidFill>
            <a:schemeClr val="accent1"/>
          </a:solidFill>
        </p:spPr>
        <p:txBody>
          <a:bodyPr wrap="square" rtlCol="0">
            <a:spAutoFit/>
          </a:bodyPr>
          <a:lstStyle/>
          <a:p>
            <a:pPr algn="l"/>
            <a:r>
              <a:rPr lang="en-IN" sz="2400" dirty="0"/>
              <a:t>Patients with severe </a:t>
            </a:r>
            <a:r>
              <a:rPr lang="en-IN" sz="2400" dirty="0" err="1"/>
              <a:t>uremia</a:t>
            </a:r>
            <a:r>
              <a:rPr lang="en-IN" sz="2400" dirty="0"/>
              <a:t>, or with hypernatremia, the dialysate sodium concentration should be higher and the difference between dialysate and plasma sodium concentrations should be small</a:t>
            </a:r>
            <a:endParaRPr lang="en-US" sz="2400" dirty="0"/>
          </a:p>
        </p:txBody>
      </p:sp>
      <p:sp>
        <p:nvSpPr>
          <p:cNvPr id="3" name="TextBox 2">
            <a:extLst>
              <a:ext uri="{FF2B5EF4-FFF2-40B4-BE49-F238E27FC236}">
                <a16:creationId xmlns:a16="http://schemas.microsoft.com/office/drawing/2014/main" id="{28282021-914E-6C28-98C8-19B2234FFFCA}"/>
              </a:ext>
            </a:extLst>
          </p:cNvPr>
          <p:cNvSpPr txBox="1"/>
          <p:nvPr/>
        </p:nvSpPr>
        <p:spPr>
          <a:xfrm>
            <a:off x="406598" y="2549961"/>
            <a:ext cx="8509398" cy="1200329"/>
          </a:xfrm>
          <a:prstGeom prst="rect">
            <a:avLst/>
          </a:prstGeom>
          <a:solidFill>
            <a:schemeClr val="accent6"/>
          </a:solidFill>
        </p:spPr>
        <p:txBody>
          <a:bodyPr wrap="square" rtlCol="0">
            <a:spAutoFit/>
          </a:bodyPr>
          <a:lstStyle/>
          <a:p>
            <a:pPr algn="l"/>
            <a:r>
              <a:rPr lang="en-IN" sz="2400" dirty="0"/>
              <a:t>The dialysis process should be slow and less efficient dialyzers should be used. 
In an acute setting</a:t>
            </a:r>
            <a:endParaRPr lang="en-US" sz="2400" dirty="0"/>
          </a:p>
        </p:txBody>
      </p:sp>
      <p:sp>
        <p:nvSpPr>
          <p:cNvPr id="4" name="TextBox 3">
            <a:extLst>
              <a:ext uri="{FF2B5EF4-FFF2-40B4-BE49-F238E27FC236}">
                <a16:creationId xmlns:a16="http://schemas.microsoft.com/office/drawing/2014/main" id="{E3F7136D-CA6C-4BC0-F035-8E3B6C15EEEF}"/>
              </a:ext>
            </a:extLst>
          </p:cNvPr>
          <p:cNvSpPr txBox="1"/>
          <p:nvPr/>
        </p:nvSpPr>
        <p:spPr>
          <a:xfrm>
            <a:off x="406598" y="4525805"/>
            <a:ext cx="8343901" cy="1200329"/>
          </a:xfrm>
          <a:prstGeom prst="rect">
            <a:avLst/>
          </a:prstGeom>
          <a:solidFill>
            <a:srgbClr val="7030A0"/>
          </a:solidFill>
        </p:spPr>
        <p:txBody>
          <a:bodyPr wrap="square" rtlCol="0">
            <a:spAutoFit/>
          </a:bodyPr>
          <a:lstStyle/>
          <a:p>
            <a:pPr algn="l"/>
            <a:r>
              <a:rPr lang="en-IN" sz="2400" dirty="0"/>
              <a:t>One dialysis session should not attempt to correct the uremic syndrome but rather, the targeted urea reduction should be less than 30% per treatment during the initial few treatments.</a:t>
            </a:r>
            <a:endParaRPr lang="en-US" sz="2400" dirty="0"/>
          </a:p>
        </p:txBody>
      </p:sp>
      <p:sp>
        <p:nvSpPr>
          <p:cNvPr id="5" name="TextBox 4">
            <a:extLst>
              <a:ext uri="{FF2B5EF4-FFF2-40B4-BE49-F238E27FC236}">
                <a16:creationId xmlns:a16="http://schemas.microsoft.com/office/drawing/2014/main" id="{EDC5B7E7-84EA-FF36-FB92-058F6F71BA13}"/>
              </a:ext>
            </a:extLst>
          </p:cNvPr>
          <p:cNvSpPr txBox="1"/>
          <p:nvPr/>
        </p:nvSpPr>
        <p:spPr>
          <a:xfrm rot="10800000" flipV="1">
            <a:off x="8981908" y="823756"/>
            <a:ext cx="2710029" cy="105147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IN" dirty="0"/>
              <a:t>      </a:t>
            </a:r>
            <a:r>
              <a:rPr lang="en-IN" sz="2400" b="1" dirty="0">
                <a:solidFill>
                  <a:srgbClr val="FF0000"/>
                </a:solidFill>
              </a:rPr>
              <a:t>Hypernatremia</a:t>
            </a:r>
            <a:r>
              <a:rPr lang="en-IN" dirty="0"/>
              <a:t> </a:t>
            </a:r>
          </a:p>
          <a:p>
            <a:pPr algn="l"/>
            <a:r>
              <a:rPr lang="en-IN" dirty="0"/>
              <a:t>     A high concentration of  .       sodium in the blood.</a:t>
            </a:r>
            <a:endParaRPr lang="en-US" dirty="0"/>
          </a:p>
        </p:txBody>
      </p:sp>
    </p:spTree>
    <p:extLst>
      <p:ext uri="{BB962C8B-B14F-4D97-AF65-F5344CB8AC3E}">
        <p14:creationId xmlns:p14="http://schemas.microsoft.com/office/powerpoint/2010/main" val="3225284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04A786-6E45-E820-638A-0DF352B469D4}"/>
              </a:ext>
            </a:extLst>
          </p:cNvPr>
          <p:cNvSpPr txBox="1"/>
          <p:nvPr/>
        </p:nvSpPr>
        <p:spPr>
          <a:xfrm>
            <a:off x="347662" y="751343"/>
            <a:ext cx="5129213" cy="2677656"/>
          </a:xfrm>
          <a:prstGeom prst="rect">
            <a:avLst/>
          </a:prstGeom>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l"/>
            <a:r>
              <a:rPr lang="en-IN" sz="2400" b="1" dirty="0"/>
              <a:t>Some advocate the use of concurrent dialysate flow to slow the dialytic process in severely uremic patients who are starting dialysis Intravenous mannitol solution and the addition of urea to the dialysate have also been used.</a:t>
            </a:r>
            <a:endParaRPr lang="en-US" sz="2400" b="1" dirty="0"/>
          </a:p>
        </p:txBody>
      </p:sp>
      <p:pic>
        <p:nvPicPr>
          <p:cNvPr id="3" name="Picture 2">
            <a:extLst>
              <a:ext uri="{FF2B5EF4-FFF2-40B4-BE49-F238E27FC236}">
                <a16:creationId xmlns:a16="http://schemas.microsoft.com/office/drawing/2014/main" id="{55C05E8E-1282-FDA9-89FA-92C2E889CEA9}"/>
              </a:ext>
            </a:extLst>
          </p:cNvPr>
          <p:cNvPicPr>
            <a:picLocks noChangeAspect="1"/>
          </p:cNvPicPr>
          <p:nvPr/>
        </p:nvPicPr>
        <p:blipFill>
          <a:blip r:embed="rId2"/>
          <a:stretch>
            <a:fillRect/>
          </a:stretch>
        </p:blipFill>
        <p:spPr>
          <a:xfrm>
            <a:off x="6184249" y="719666"/>
            <a:ext cx="5919501" cy="5418667"/>
          </a:xfrm>
          <a:prstGeom prst="rect">
            <a:avLst/>
          </a:prstGeom>
        </p:spPr>
      </p:pic>
    </p:spTree>
    <p:extLst>
      <p:ext uri="{BB962C8B-B14F-4D97-AF65-F5344CB8AC3E}">
        <p14:creationId xmlns:p14="http://schemas.microsoft.com/office/powerpoint/2010/main" val="3319818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10C95C-B99F-FC3E-C2E7-126C1F446AC8}"/>
              </a:ext>
            </a:extLst>
          </p:cNvPr>
          <p:cNvSpPr txBox="1"/>
          <p:nvPr/>
        </p:nvSpPr>
        <p:spPr>
          <a:xfrm rot="10800000" flipV="1">
            <a:off x="180972" y="241905"/>
            <a:ext cx="8915401" cy="1200329"/>
          </a:xfrm>
          <a:prstGeom prst="rect">
            <a:avLst/>
          </a:prstGeom>
          <a:solidFill>
            <a:srgbClr val="7030A0"/>
          </a:solidFill>
        </p:spPr>
        <p:txBody>
          <a:bodyPr wrap="square" rtlCol="0">
            <a:spAutoFit/>
          </a:bodyPr>
          <a:lstStyle/>
          <a:p>
            <a:pPr algn="l"/>
            <a:r>
              <a:rPr lang="en-IN" sz="2400" b="1" dirty="0"/>
              <a:t>In severely acidotic patients,
 dialysate bicarbonate should be reduced for initial dialysis treatments</a:t>
            </a:r>
            <a:endParaRPr lang="en-US" sz="2400" b="1" dirty="0"/>
          </a:p>
        </p:txBody>
      </p:sp>
      <p:sp>
        <p:nvSpPr>
          <p:cNvPr id="3" name="TextBox 2">
            <a:extLst>
              <a:ext uri="{FF2B5EF4-FFF2-40B4-BE49-F238E27FC236}">
                <a16:creationId xmlns:a16="http://schemas.microsoft.com/office/drawing/2014/main" id="{662FE52C-B61C-6BCE-6BBE-9DB9BE91AB2D}"/>
              </a:ext>
            </a:extLst>
          </p:cNvPr>
          <p:cNvSpPr txBox="1"/>
          <p:nvPr/>
        </p:nvSpPr>
        <p:spPr>
          <a:xfrm>
            <a:off x="4297209" y="2158381"/>
            <a:ext cx="4513416" cy="646331"/>
          </a:xfrm>
          <a:prstGeom prst="rect">
            <a:avLst/>
          </a:prstGeom>
          <a:ln/>
        </p:spPr>
        <p:style>
          <a:lnRef idx="2">
            <a:schemeClr val="accent4"/>
          </a:lnRef>
          <a:fillRef idx="1">
            <a:schemeClr val="lt1"/>
          </a:fillRef>
          <a:effectRef idx="0">
            <a:schemeClr val="accent4"/>
          </a:effectRef>
          <a:fontRef idx="minor">
            <a:schemeClr val="dk1"/>
          </a:fontRef>
        </p:style>
        <p:txBody>
          <a:bodyPr wrap="square" rtlCol="0">
            <a:spAutoFit/>
          </a:bodyPr>
          <a:lstStyle/>
          <a:p>
            <a:pPr algn="l"/>
            <a:r>
              <a:rPr lang="en-IN" sz="3600" b="1" u="sng" dirty="0">
                <a:solidFill>
                  <a:srgbClr val="FF0000"/>
                </a:solidFill>
              </a:rPr>
              <a:t>Mild symptoms of DDS</a:t>
            </a:r>
            <a:endParaRPr lang="en-US" sz="3600" b="1" u="sng" dirty="0">
              <a:solidFill>
                <a:srgbClr val="FF0000"/>
              </a:solidFill>
            </a:endParaRPr>
          </a:p>
        </p:txBody>
      </p:sp>
      <p:sp>
        <p:nvSpPr>
          <p:cNvPr id="4" name="TextBox 3">
            <a:extLst>
              <a:ext uri="{FF2B5EF4-FFF2-40B4-BE49-F238E27FC236}">
                <a16:creationId xmlns:a16="http://schemas.microsoft.com/office/drawing/2014/main" id="{885EB53D-96C9-9717-84E1-190B3288FEB5}"/>
              </a:ext>
            </a:extLst>
          </p:cNvPr>
          <p:cNvSpPr txBox="1"/>
          <p:nvPr/>
        </p:nvSpPr>
        <p:spPr>
          <a:xfrm>
            <a:off x="311940" y="3243857"/>
            <a:ext cx="7867651" cy="1569660"/>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p>
            <a:pPr algn="l"/>
            <a:r>
              <a:rPr lang="en-IN" sz="2400" dirty="0"/>
              <a:t>Nausea vomiting 
headache
 are common and are difficult to assign specifically to this syndrome.</a:t>
            </a:r>
            <a:endParaRPr lang="en-US" sz="2400" dirty="0"/>
          </a:p>
        </p:txBody>
      </p:sp>
      <p:sp>
        <p:nvSpPr>
          <p:cNvPr id="5" name="TextBox 4">
            <a:extLst>
              <a:ext uri="{FF2B5EF4-FFF2-40B4-BE49-F238E27FC236}">
                <a16:creationId xmlns:a16="http://schemas.microsoft.com/office/drawing/2014/main" id="{75B23285-71C6-09A9-061F-CDC20628A00F}"/>
              </a:ext>
            </a:extLst>
          </p:cNvPr>
          <p:cNvSpPr txBox="1"/>
          <p:nvPr/>
        </p:nvSpPr>
        <p:spPr>
          <a:xfrm>
            <a:off x="232414" y="4931568"/>
            <a:ext cx="8129588" cy="1569660"/>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l"/>
            <a:r>
              <a:rPr lang="en-IN" sz="2400" b="1" dirty="0"/>
              <a:t>Treatment is symptomatic and discussed above.
 If DDS is suspected, reducing blood flow and reducing the UFR slows the dialysis process. </a:t>
            </a:r>
            <a:endParaRPr lang="en-US" sz="2400" b="1" dirty="0"/>
          </a:p>
        </p:txBody>
      </p:sp>
    </p:spTree>
    <p:extLst>
      <p:ext uri="{BB962C8B-B14F-4D97-AF65-F5344CB8AC3E}">
        <p14:creationId xmlns:p14="http://schemas.microsoft.com/office/powerpoint/2010/main" val="4243966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E1B261-A8B9-C6BB-2D04-A1B25D7B7109}"/>
              </a:ext>
            </a:extLst>
          </p:cNvPr>
          <p:cNvSpPr txBox="1"/>
          <p:nvPr/>
        </p:nvSpPr>
        <p:spPr>
          <a:xfrm>
            <a:off x="347663" y="549890"/>
            <a:ext cx="7010400" cy="1938992"/>
          </a:xfrm>
          <a:prstGeom prst="rect">
            <a:avLst/>
          </a:prstGeom>
          <a:solidFill>
            <a:schemeClr val="bg2"/>
          </a:solidFill>
        </p:spPr>
        <p:txBody>
          <a:bodyPr wrap="square" rtlCol="0">
            <a:spAutoFit/>
          </a:bodyPr>
          <a:lstStyle/>
          <a:p>
            <a:pPr algn="l"/>
            <a:r>
              <a:rPr lang="en-IN" sz="2400" b="1" dirty="0">
                <a:solidFill>
                  <a:srgbClr val="FFFF00"/>
                </a:solidFill>
              </a:rPr>
              <a:t>A hypertonic solutions can be administered and if symptoms persist, dialysis treatment should be terminated
 and the patient managed symptomatically</a:t>
            </a:r>
          </a:p>
          <a:p>
            <a:pPr algn="l"/>
            <a:endParaRPr lang="en-US" sz="2400" b="1" dirty="0">
              <a:solidFill>
                <a:srgbClr val="FFFF00"/>
              </a:solidFill>
            </a:endParaRPr>
          </a:p>
        </p:txBody>
      </p:sp>
      <p:sp>
        <p:nvSpPr>
          <p:cNvPr id="3" name="TextBox 2">
            <a:extLst>
              <a:ext uri="{FF2B5EF4-FFF2-40B4-BE49-F238E27FC236}">
                <a16:creationId xmlns:a16="http://schemas.microsoft.com/office/drawing/2014/main" id="{9A1A0B81-B047-30BA-B818-D0CD68D04F4F}"/>
              </a:ext>
            </a:extLst>
          </p:cNvPr>
          <p:cNvSpPr txBox="1"/>
          <p:nvPr/>
        </p:nvSpPr>
        <p:spPr>
          <a:xfrm>
            <a:off x="347663" y="3105834"/>
            <a:ext cx="10189369" cy="830997"/>
          </a:xfrm>
          <a:prstGeom prst="rect">
            <a:avLst/>
          </a:prstGeom>
          <a:solidFill>
            <a:schemeClr val="bg2"/>
          </a:solidFill>
          <a:ln>
            <a:solidFill>
              <a:srgbClr val="FFFF00"/>
            </a:solidFill>
          </a:ln>
        </p:spPr>
        <p:txBody>
          <a:bodyPr wrap="square" rtlCol="0">
            <a:spAutoFit/>
          </a:bodyPr>
          <a:lstStyle/>
          <a:p>
            <a:pPr algn="l"/>
            <a:r>
              <a:rPr lang="en-IN" sz="2400" dirty="0"/>
              <a:t>In severe cases (</a:t>
            </a:r>
            <a:r>
              <a:rPr lang="en-IN" sz="2400" dirty="0" err="1"/>
              <a:t>obtundation</a:t>
            </a:r>
            <a:r>
              <a:rPr lang="en-IN" sz="2400" dirty="0"/>
              <a:t>, seizure or alteration of </a:t>
            </a:r>
            <a:r>
              <a:rPr lang="en-IN" sz="2400" dirty="0" err="1"/>
              <a:t>cousciousness</a:t>
            </a:r>
            <a:r>
              <a:rPr lang="en-IN" sz="2400" dirty="0"/>
              <a:t>),
l dialysis should be terminated and the symptoms managed medically.</a:t>
            </a:r>
            <a:endParaRPr lang="en-US" sz="2400" dirty="0"/>
          </a:p>
        </p:txBody>
      </p:sp>
      <p:sp>
        <p:nvSpPr>
          <p:cNvPr id="4" name="TextBox 3">
            <a:extLst>
              <a:ext uri="{FF2B5EF4-FFF2-40B4-BE49-F238E27FC236}">
                <a16:creationId xmlns:a16="http://schemas.microsoft.com/office/drawing/2014/main" id="{DDF6F674-96A7-BF3F-E36A-F2BA16E2A0D1}"/>
              </a:ext>
            </a:extLst>
          </p:cNvPr>
          <p:cNvSpPr txBox="1"/>
          <p:nvPr/>
        </p:nvSpPr>
        <p:spPr>
          <a:xfrm rot="10800000" flipV="1">
            <a:off x="347663" y="4849386"/>
            <a:ext cx="8596311" cy="830997"/>
          </a:xfrm>
          <a:prstGeom prst="rect">
            <a:avLst/>
          </a:prstGeom>
          <a:solidFill>
            <a:srgbClr val="FF0000"/>
          </a:solidFill>
        </p:spPr>
        <p:txBody>
          <a:bodyPr wrap="square" rtlCol="0">
            <a:spAutoFit/>
          </a:bodyPr>
          <a:lstStyle/>
          <a:p>
            <a:pPr algn="l"/>
            <a:r>
              <a:rPr lang="en-IN" sz="2400" b="1" dirty="0"/>
              <a:t>Supportive treatment and symptomatic management should be initiated</a:t>
            </a:r>
            <a:endParaRPr lang="en-US" sz="2400" b="1" dirty="0"/>
          </a:p>
        </p:txBody>
      </p:sp>
    </p:spTree>
    <p:extLst>
      <p:ext uri="{BB962C8B-B14F-4D97-AF65-F5344CB8AC3E}">
        <p14:creationId xmlns:p14="http://schemas.microsoft.com/office/powerpoint/2010/main" val="4147195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BAFA4F-7A02-2002-B927-AFC75C9A70EF}"/>
              </a:ext>
            </a:extLst>
          </p:cNvPr>
          <p:cNvSpPr txBox="1"/>
          <p:nvPr/>
        </p:nvSpPr>
        <p:spPr>
          <a:xfrm>
            <a:off x="839987" y="1581211"/>
            <a:ext cx="6262690" cy="830997"/>
          </a:xfrm>
          <a:prstGeom prst="rect">
            <a:avLst/>
          </a:prstGeom>
          <a:solidFill>
            <a:srgbClr val="00B0F0"/>
          </a:solidFill>
          <a:ln>
            <a:solidFill>
              <a:srgbClr val="FFFF00"/>
            </a:solidFill>
          </a:ln>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pPr algn="l"/>
            <a:r>
              <a:rPr lang="en-IN" sz="2400" dirty="0"/>
              <a:t>Intravenous mannitol solution may be useful. With supportive therapy</a:t>
            </a:r>
            <a:endParaRPr lang="en-US" sz="2400" dirty="0"/>
          </a:p>
        </p:txBody>
      </p:sp>
      <p:sp>
        <p:nvSpPr>
          <p:cNvPr id="3" name="TextBox 2">
            <a:extLst>
              <a:ext uri="{FF2B5EF4-FFF2-40B4-BE49-F238E27FC236}">
                <a16:creationId xmlns:a16="http://schemas.microsoft.com/office/drawing/2014/main" id="{AD47B96E-D710-AA94-00D1-10190C600BED}"/>
              </a:ext>
            </a:extLst>
          </p:cNvPr>
          <p:cNvSpPr txBox="1"/>
          <p:nvPr/>
        </p:nvSpPr>
        <p:spPr>
          <a:xfrm flipH="1">
            <a:off x="960839" y="2967335"/>
            <a:ext cx="5135161" cy="461665"/>
          </a:xfrm>
          <a:prstGeom prst="rect">
            <a:avLst/>
          </a:prstGeom>
          <a:solidFill>
            <a:srgbClr val="7030A0"/>
          </a:solidFill>
          <a:ln/>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pPr algn="l"/>
            <a:r>
              <a:rPr lang="en-IN" sz="2400" dirty="0"/>
              <a:t>Most patients improve in 24-48 hours.</a:t>
            </a:r>
            <a:endParaRPr lang="en-US" sz="2400" dirty="0"/>
          </a:p>
        </p:txBody>
      </p:sp>
      <p:sp>
        <p:nvSpPr>
          <p:cNvPr id="4" name="TextBox 3">
            <a:extLst>
              <a:ext uri="{FF2B5EF4-FFF2-40B4-BE49-F238E27FC236}">
                <a16:creationId xmlns:a16="http://schemas.microsoft.com/office/drawing/2014/main" id="{0B9471B2-4F0E-48D4-C3F4-3F1B8BF3018D}"/>
              </a:ext>
            </a:extLst>
          </p:cNvPr>
          <p:cNvSpPr txBox="1"/>
          <p:nvPr/>
        </p:nvSpPr>
        <p:spPr>
          <a:xfrm>
            <a:off x="5181600" y="2514600"/>
            <a:ext cx="1828800" cy="1828800"/>
          </a:xfrm>
          <a:prstGeom prst="rect">
            <a:avLst/>
          </a:prstGeom>
          <a:noFill/>
        </p:spPr>
        <p:txBody>
          <a:bodyPr wrap="square" rtlCol="0">
            <a:spAutoFit/>
          </a:bodyPr>
          <a:lstStyle/>
          <a:p>
            <a:pPr algn="l"/>
            <a:endParaRPr lang="en-US" dirty="0"/>
          </a:p>
        </p:txBody>
      </p:sp>
      <p:sp>
        <p:nvSpPr>
          <p:cNvPr id="5" name="TextBox 4">
            <a:extLst>
              <a:ext uri="{FF2B5EF4-FFF2-40B4-BE49-F238E27FC236}">
                <a16:creationId xmlns:a16="http://schemas.microsoft.com/office/drawing/2014/main" id="{1D9481BA-C7B4-865A-11A0-2EA155AA3D6E}"/>
              </a:ext>
            </a:extLst>
          </p:cNvPr>
          <p:cNvSpPr txBox="1"/>
          <p:nvPr/>
        </p:nvSpPr>
        <p:spPr>
          <a:xfrm>
            <a:off x="839988" y="486366"/>
            <a:ext cx="11066263" cy="523220"/>
          </a:xfrm>
          <a:prstGeom prst="rect">
            <a:avLst/>
          </a:prstGeom>
          <a:solidFill>
            <a:srgbClr val="FF0000"/>
          </a:solidFill>
        </p:spPr>
        <p:txBody>
          <a:bodyPr wrap="square" rtlCol="0">
            <a:spAutoFit/>
          </a:bodyPr>
          <a:lstStyle/>
          <a:p>
            <a:pPr algn="l"/>
            <a:r>
              <a:rPr lang="en-IN" sz="2800" b="1" dirty="0"/>
              <a:t>Supportive treatment and symptomatic management should be initiated</a:t>
            </a:r>
            <a:endParaRPr lang="en-US" sz="2800" b="1" dirty="0"/>
          </a:p>
        </p:txBody>
      </p:sp>
      <p:pic>
        <p:nvPicPr>
          <p:cNvPr id="8" name="Picture 7">
            <a:extLst>
              <a:ext uri="{FF2B5EF4-FFF2-40B4-BE49-F238E27FC236}">
                <a16:creationId xmlns:a16="http://schemas.microsoft.com/office/drawing/2014/main" id="{26B534A5-96B3-3D78-B618-39C36006F689}"/>
              </a:ext>
            </a:extLst>
          </p:cNvPr>
          <p:cNvPicPr>
            <a:picLocks noChangeAspect="1"/>
          </p:cNvPicPr>
          <p:nvPr/>
        </p:nvPicPr>
        <p:blipFill>
          <a:blip r:embed="rId2"/>
          <a:stretch>
            <a:fillRect/>
          </a:stretch>
        </p:blipFill>
        <p:spPr>
          <a:xfrm>
            <a:off x="2032000" y="3984126"/>
            <a:ext cx="8128000" cy="2775839"/>
          </a:xfrm>
          <a:prstGeom prst="rect">
            <a:avLst/>
          </a:prstGeom>
        </p:spPr>
      </p:pic>
    </p:spTree>
    <p:extLst>
      <p:ext uri="{BB962C8B-B14F-4D97-AF65-F5344CB8AC3E}">
        <p14:creationId xmlns:p14="http://schemas.microsoft.com/office/powerpoint/2010/main" val="533829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43B8C91-2B3A-CCAB-210D-AE587A037624}"/>
              </a:ext>
            </a:extLst>
          </p:cNvPr>
          <p:cNvPicPr>
            <a:picLocks noChangeAspect="1"/>
          </p:cNvPicPr>
          <p:nvPr/>
        </p:nvPicPr>
        <p:blipFill>
          <a:blip r:embed="rId2"/>
          <a:stretch>
            <a:fillRect/>
          </a:stretch>
        </p:blipFill>
        <p:spPr>
          <a:xfrm>
            <a:off x="1" y="0"/>
            <a:ext cx="12463950" cy="6858000"/>
          </a:xfrm>
          <a:prstGeom prst="rect">
            <a:avLst/>
          </a:prstGeom>
        </p:spPr>
      </p:pic>
      <p:sp>
        <p:nvSpPr>
          <p:cNvPr id="4" name="TextBox 3">
            <a:extLst>
              <a:ext uri="{FF2B5EF4-FFF2-40B4-BE49-F238E27FC236}">
                <a16:creationId xmlns:a16="http://schemas.microsoft.com/office/drawing/2014/main" id="{A5FAF2B1-87D6-28AE-DA40-1C0C3493A0C9}"/>
              </a:ext>
            </a:extLst>
          </p:cNvPr>
          <p:cNvSpPr txBox="1"/>
          <p:nvPr/>
        </p:nvSpPr>
        <p:spPr>
          <a:xfrm>
            <a:off x="5318522" y="2514600"/>
            <a:ext cx="1828800" cy="1828800"/>
          </a:xfrm>
          <a:prstGeom prst="rect">
            <a:avLst/>
          </a:prstGeom>
          <a:noFill/>
        </p:spPr>
        <p:txBody>
          <a:bodyPr wrap="square" rtlCol="0">
            <a:spAutoFit/>
          </a:bodyPr>
          <a:lstStyle/>
          <a:p>
            <a:pPr algn="l"/>
            <a:endParaRPr lang="en-US" dirty="0"/>
          </a:p>
        </p:txBody>
      </p:sp>
      <p:sp>
        <p:nvSpPr>
          <p:cNvPr id="5" name="TextBox 4">
            <a:extLst>
              <a:ext uri="{FF2B5EF4-FFF2-40B4-BE49-F238E27FC236}">
                <a16:creationId xmlns:a16="http://schemas.microsoft.com/office/drawing/2014/main" id="{400BC4FC-AFD9-1CA8-74A6-BCF47A506B01}"/>
              </a:ext>
            </a:extLst>
          </p:cNvPr>
          <p:cNvSpPr txBox="1"/>
          <p:nvPr/>
        </p:nvSpPr>
        <p:spPr>
          <a:xfrm rot="10800000" flipV="1">
            <a:off x="4532709" y="2714387"/>
            <a:ext cx="6873477" cy="369332"/>
          </a:xfrm>
          <a:prstGeom prst="rect">
            <a:avLst/>
          </a:prstGeom>
          <a:noFill/>
        </p:spPr>
        <p:txBody>
          <a:bodyPr wrap="square" rtlCol="0">
            <a:spAutoFit/>
          </a:bodyPr>
          <a:lstStyle/>
          <a:p>
            <a:pPr algn="l"/>
            <a:r>
              <a:rPr lang="en-IN" dirty="0"/>
              <a:t>We win or learn, we never lose.</a:t>
            </a:r>
            <a:endParaRPr lang="en-US" dirty="0"/>
          </a:p>
        </p:txBody>
      </p:sp>
    </p:spTree>
    <p:extLst>
      <p:ext uri="{BB962C8B-B14F-4D97-AF65-F5344CB8AC3E}">
        <p14:creationId xmlns:p14="http://schemas.microsoft.com/office/powerpoint/2010/main" val="42198434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14</Slides>
  <Notes>1</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Celestial</vt:lpstr>
      <vt:lpstr>Dialysis disequilibrium syndrome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Dialysis disequilibrium syndrome </dc:title>
  <dc:creator>syedrizwanali602@gmail.com</dc:creator>
  <cp:lastModifiedBy>syedrizwanali602@gmail.com</cp:lastModifiedBy>
  <cp:revision>26</cp:revision>
  <dcterms:created xsi:type="dcterms:W3CDTF">2024-04-14T16:54:06Z</dcterms:created>
  <dcterms:modified xsi:type="dcterms:W3CDTF">2024-04-16T20:46:22Z</dcterms:modified>
</cp:coreProperties>
</file>