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9" r:id="rId3"/>
    <p:sldId id="258" r:id="rId4"/>
    <p:sldId id="257" r:id="rId5"/>
    <p:sldId id="260" r:id="rId6"/>
    <p:sldId id="263" r:id="rId7"/>
    <p:sldId id="273" r:id="rId8"/>
    <p:sldId id="264" r:id="rId9"/>
    <p:sldId id="265" r:id="rId10"/>
    <p:sldId id="266" r:id="rId11"/>
    <p:sldId id="267" r:id="rId12"/>
    <p:sldId id="270" r:id="rId13"/>
    <p:sldId id="268" r:id="rId14"/>
    <p:sldId id="269" r:id="rId15"/>
    <p:sldId id="272" r:id="rId16"/>
    <p:sldId id="274" r:id="rId17"/>
    <p:sldId id="275" r:id="rId18"/>
    <p:sldId id="271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288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0" autoAdjust="0"/>
    <p:restoredTop sz="94602" autoAdjust="0"/>
  </p:normalViewPr>
  <p:slideViewPr>
    <p:cSldViewPr showGuides="1">
      <p:cViewPr varScale="1">
        <p:scale>
          <a:sx n="81" d="100"/>
          <a:sy n="81" d="100"/>
        </p:scale>
        <p:origin x="1498" y="62"/>
      </p:cViewPr>
      <p:guideLst>
        <p:guide orient="horz" pos="2159"/>
        <p:guide pos="288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#1">
  <dgm:title val=""/>
  <dgm:desc val=""/>
  <dgm:catLst>
    <dgm:cat type="mainScheme" pri="10300"/>
  </dgm:catLst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279029-FA9E-47E2-B5A3-ABF9695EF716}" type="doc">
      <dgm:prSet loTypeId="urn:microsoft.com/office/officeart/2005/8/layout/chevron2" loCatId="process" qsTypeId="urn:microsoft.com/office/officeart/2005/8/quickstyle/simple1#1" qsCatId="simple" csTypeId="urn:microsoft.com/office/officeart/2005/8/colors/accent0_3#1" csCatId="mainScheme" phldr="1"/>
      <dgm:spPr/>
      <dgm:t>
        <a:bodyPr/>
        <a:lstStyle/>
        <a:p>
          <a:endParaRPr lang="en-US"/>
        </a:p>
      </dgm:t>
    </dgm:pt>
    <dgm:pt modelId="{C9E88FB1-FB84-41F4-8FAE-08EF16F7E46A}">
      <dgm:prSet phldrT="[Text]"/>
      <dgm:spPr/>
      <dgm:t>
        <a:bodyPr/>
        <a:lstStyle/>
        <a:p>
          <a:r>
            <a:rPr lang="en-US" dirty="0"/>
            <a:t>1</a:t>
          </a:r>
        </a:p>
      </dgm:t>
    </dgm:pt>
    <dgm:pt modelId="{EA6B8596-1B96-454E-8E02-6D8F15E098B2}" type="parTrans" cxnId="{A625E9A9-BC0A-4439-97A6-E5508DB8F85F}">
      <dgm:prSet/>
      <dgm:spPr/>
      <dgm:t>
        <a:bodyPr/>
        <a:lstStyle/>
        <a:p>
          <a:endParaRPr lang="en-US"/>
        </a:p>
      </dgm:t>
    </dgm:pt>
    <dgm:pt modelId="{27833259-BD4B-4B9B-9A1D-AF7E6850F3F9}" type="sibTrans" cxnId="{A625E9A9-BC0A-4439-97A6-E5508DB8F85F}">
      <dgm:prSet/>
      <dgm:spPr/>
      <dgm:t>
        <a:bodyPr/>
        <a:lstStyle/>
        <a:p>
          <a:endParaRPr lang="en-US"/>
        </a:p>
      </dgm:t>
    </dgm:pt>
    <dgm:pt modelId="{25259C9F-1EC0-4649-8CA8-C55E9AD055A6}">
      <dgm:prSet phldrT="[Text]"/>
      <dgm:spPr/>
      <dgm:t>
        <a:bodyPr/>
        <a:lstStyle/>
        <a:p>
          <a:r>
            <a:rPr lang="en-US" dirty="0"/>
            <a:t>Hepatitis B vaccine</a:t>
          </a:r>
        </a:p>
      </dgm:t>
    </dgm:pt>
    <dgm:pt modelId="{65EDD9B7-8CEB-473F-8DBE-08F7E4459169}" type="parTrans" cxnId="{23FA20FF-E925-49C5-AB42-78F476ED6855}">
      <dgm:prSet/>
      <dgm:spPr/>
      <dgm:t>
        <a:bodyPr/>
        <a:lstStyle/>
        <a:p>
          <a:endParaRPr lang="en-US"/>
        </a:p>
      </dgm:t>
    </dgm:pt>
    <dgm:pt modelId="{F6C93FAD-3363-4C73-9C4A-D49B063DA1B8}" type="sibTrans" cxnId="{23FA20FF-E925-49C5-AB42-78F476ED6855}">
      <dgm:prSet/>
      <dgm:spPr/>
      <dgm:t>
        <a:bodyPr/>
        <a:lstStyle/>
        <a:p>
          <a:endParaRPr lang="en-US"/>
        </a:p>
      </dgm:t>
    </dgm:pt>
    <dgm:pt modelId="{B702DF88-715B-4187-B2A5-B901F1BF462C}">
      <dgm:prSet phldrT="[Text]"/>
      <dgm:spPr/>
      <dgm:t>
        <a:bodyPr/>
        <a:lstStyle/>
        <a:p>
          <a:r>
            <a:rPr lang="en-US" dirty="0"/>
            <a:t>2</a:t>
          </a:r>
        </a:p>
      </dgm:t>
    </dgm:pt>
    <dgm:pt modelId="{D904242C-6C89-4CD9-A5FF-EFCDE0B0A0A2}" type="parTrans" cxnId="{CE0AE34C-7A19-45A2-ABD4-123C5383636B}">
      <dgm:prSet/>
      <dgm:spPr/>
      <dgm:t>
        <a:bodyPr/>
        <a:lstStyle/>
        <a:p>
          <a:endParaRPr lang="en-US"/>
        </a:p>
      </dgm:t>
    </dgm:pt>
    <dgm:pt modelId="{4A0F1D61-6C86-4ADA-AC4C-187E9F608BE7}" type="sibTrans" cxnId="{CE0AE34C-7A19-45A2-ABD4-123C5383636B}">
      <dgm:prSet/>
      <dgm:spPr/>
      <dgm:t>
        <a:bodyPr/>
        <a:lstStyle/>
        <a:p>
          <a:endParaRPr lang="en-US"/>
        </a:p>
      </dgm:t>
    </dgm:pt>
    <dgm:pt modelId="{6877F472-0B67-4833-B3A7-DF829C991678}">
      <dgm:prSet phldrT="[Text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en-US" dirty="0"/>
            <a:t>Pneumococcal vaccine   (</a:t>
          </a:r>
          <a:r>
            <a:rPr lang="en-US" dirty="0" err="1"/>
            <a:t>Prevenar</a:t>
          </a:r>
          <a:r>
            <a:rPr lang="en-US" dirty="0"/>
            <a:t>-13)</a:t>
          </a:r>
        </a:p>
      </dgm:t>
    </dgm:pt>
    <dgm:pt modelId="{EBC82C36-7512-4091-A550-B86C385347C6}" type="parTrans" cxnId="{0F0B89BE-4C04-4B6B-B50C-F40729B93121}">
      <dgm:prSet/>
      <dgm:spPr/>
      <dgm:t>
        <a:bodyPr/>
        <a:lstStyle/>
        <a:p>
          <a:endParaRPr lang="en-US"/>
        </a:p>
      </dgm:t>
    </dgm:pt>
    <dgm:pt modelId="{8A620335-BBDE-4368-901E-9D539F397578}" type="sibTrans" cxnId="{0F0B89BE-4C04-4B6B-B50C-F40729B93121}">
      <dgm:prSet/>
      <dgm:spPr/>
      <dgm:t>
        <a:bodyPr/>
        <a:lstStyle/>
        <a:p>
          <a:endParaRPr lang="en-US"/>
        </a:p>
      </dgm:t>
    </dgm:pt>
    <dgm:pt modelId="{6B83B1CF-60C7-468A-993D-27708F87E845}">
      <dgm:prSet phldrT="[Text]"/>
      <dgm:spPr/>
      <dgm:t>
        <a:bodyPr/>
        <a:lstStyle/>
        <a:p>
          <a:r>
            <a:rPr lang="en-US" dirty="0"/>
            <a:t>3</a:t>
          </a:r>
        </a:p>
      </dgm:t>
    </dgm:pt>
    <dgm:pt modelId="{7819F026-3675-4F9E-9F9C-B7D7D3FA661C}" type="parTrans" cxnId="{6C12248A-1277-4B45-ADEF-F3EB67ADA3F6}">
      <dgm:prSet/>
      <dgm:spPr/>
      <dgm:t>
        <a:bodyPr/>
        <a:lstStyle/>
        <a:p>
          <a:endParaRPr lang="en-US"/>
        </a:p>
      </dgm:t>
    </dgm:pt>
    <dgm:pt modelId="{E87650F1-DB2A-4AD3-AE32-445FC7917B14}" type="sibTrans" cxnId="{6C12248A-1277-4B45-ADEF-F3EB67ADA3F6}">
      <dgm:prSet/>
      <dgm:spPr/>
      <dgm:t>
        <a:bodyPr/>
        <a:lstStyle/>
        <a:p>
          <a:endParaRPr lang="en-US"/>
        </a:p>
      </dgm:t>
    </dgm:pt>
    <dgm:pt modelId="{9247CA20-B924-4431-926F-FB270B84BA6C}">
      <dgm:prSet phldrT="[Text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en-US" dirty="0">
              <a:sym typeface="+mn-ea"/>
            </a:rPr>
            <a:t>Influenza vaccine</a:t>
          </a:r>
          <a:endParaRPr/>
        </a:p>
      </dgm:t>
    </dgm:pt>
    <dgm:pt modelId="{AF93916D-8DB4-44E3-BF30-6465DB86C7B5}" type="parTrans" cxnId="{86995485-3F29-4189-8F6A-A92ECA107613}">
      <dgm:prSet/>
      <dgm:spPr/>
      <dgm:t>
        <a:bodyPr/>
        <a:lstStyle/>
        <a:p>
          <a:endParaRPr lang="en-US"/>
        </a:p>
      </dgm:t>
    </dgm:pt>
    <dgm:pt modelId="{352FF873-AA4A-4CEB-B351-B64FAD30AE3A}" type="sibTrans" cxnId="{86995485-3F29-4189-8F6A-A92ECA107613}">
      <dgm:prSet/>
      <dgm:spPr/>
      <dgm:t>
        <a:bodyPr/>
        <a:lstStyle/>
        <a:p>
          <a:endParaRPr lang="en-US"/>
        </a:p>
      </dgm:t>
    </dgm:pt>
    <dgm:pt modelId="{26569E63-D3CC-4612-8D30-30BC4AD000B6}" type="pres">
      <dgm:prSet presAssocID="{7D279029-FA9E-47E2-B5A3-ABF9695EF716}" presName="linearFlow" presStyleCnt="0">
        <dgm:presLayoutVars>
          <dgm:dir/>
          <dgm:animLvl val="lvl"/>
          <dgm:resizeHandles val="exact"/>
        </dgm:presLayoutVars>
      </dgm:prSet>
      <dgm:spPr/>
    </dgm:pt>
    <dgm:pt modelId="{04F94DC5-63F4-4E0D-95AF-82B1262AA98E}" type="pres">
      <dgm:prSet presAssocID="{C9E88FB1-FB84-41F4-8FAE-08EF16F7E46A}" presName="composite" presStyleCnt="0"/>
      <dgm:spPr/>
    </dgm:pt>
    <dgm:pt modelId="{8DDF5BFF-7959-48FD-BA40-26739AC5C502}" type="pres">
      <dgm:prSet presAssocID="{C9E88FB1-FB84-41F4-8FAE-08EF16F7E46A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7FA54AD0-4B60-4EE5-B8F0-0A2856733CCD}" type="pres">
      <dgm:prSet presAssocID="{C9E88FB1-FB84-41F4-8FAE-08EF16F7E46A}" presName="descendantText" presStyleLbl="alignAcc1" presStyleIdx="0" presStyleCnt="3" custScaleX="98408" custScaleY="100000" custLinFactNeighborX="-1098" custLinFactNeighborY="-7360">
        <dgm:presLayoutVars>
          <dgm:bulletEnabled val="1"/>
        </dgm:presLayoutVars>
      </dgm:prSet>
      <dgm:spPr/>
    </dgm:pt>
    <dgm:pt modelId="{92292240-F815-43EE-B391-B446759C881B}" type="pres">
      <dgm:prSet presAssocID="{27833259-BD4B-4B9B-9A1D-AF7E6850F3F9}" presName="sp" presStyleCnt="0"/>
      <dgm:spPr/>
    </dgm:pt>
    <dgm:pt modelId="{F30371EF-9C51-4613-B18F-4FE22063C3C2}" type="pres">
      <dgm:prSet presAssocID="{B702DF88-715B-4187-B2A5-B901F1BF462C}" presName="composite" presStyleCnt="0"/>
      <dgm:spPr/>
    </dgm:pt>
    <dgm:pt modelId="{7BC5BE56-D90A-4A75-B54E-D376944B542F}" type="pres">
      <dgm:prSet presAssocID="{B702DF88-715B-4187-B2A5-B901F1BF462C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3A1652EE-0C66-4144-AADE-B9D54B1A436D}" type="pres">
      <dgm:prSet presAssocID="{B702DF88-715B-4187-B2A5-B901F1BF462C}" presName="descendantText" presStyleLbl="alignAcc1" presStyleIdx="1" presStyleCnt="3" custScaleY="63380">
        <dgm:presLayoutVars>
          <dgm:bulletEnabled val="1"/>
        </dgm:presLayoutVars>
      </dgm:prSet>
      <dgm:spPr/>
    </dgm:pt>
    <dgm:pt modelId="{490E52FE-1662-41BB-AA1D-B064FD670C8E}" type="pres">
      <dgm:prSet presAssocID="{4A0F1D61-6C86-4ADA-AC4C-187E9F608BE7}" presName="sp" presStyleCnt="0"/>
      <dgm:spPr/>
    </dgm:pt>
    <dgm:pt modelId="{2B5F12A0-4B62-4772-B180-A71DBC0F7B75}" type="pres">
      <dgm:prSet presAssocID="{6B83B1CF-60C7-468A-993D-27708F87E845}" presName="composite" presStyleCnt="0"/>
      <dgm:spPr/>
    </dgm:pt>
    <dgm:pt modelId="{6A097B2D-EC6B-4F94-BF64-B9E8DA390431}" type="pres">
      <dgm:prSet presAssocID="{6B83B1CF-60C7-468A-993D-27708F87E845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28E37868-B4C9-4E5A-8C04-DF13FD15DDF8}" type="pres">
      <dgm:prSet presAssocID="{6B83B1CF-60C7-468A-993D-27708F87E845}" presName="descendantText" presStyleLbl="alignAcc1" presStyleIdx="2" presStyleCnt="3" custScaleY="65459">
        <dgm:presLayoutVars>
          <dgm:bulletEnabled val="1"/>
        </dgm:presLayoutVars>
      </dgm:prSet>
      <dgm:spPr/>
    </dgm:pt>
  </dgm:ptLst>
  <dgm:cxnLst>
    <dgm:cxn modelId="{5EDCDE08-3D56-423C-8B3B-5D845E73A5BF}" type="presOf" srcId="{25259C9F-1EC0-4649-8CA8-C55E9AD055A6}" destId="{7FA54AD0-4B60-4EE5-B8F0-0A2856733CCD}" srcOrd="0" destOrd="0" presId="urn:microsoft.com/office/officeart/2005/8/layout/chevron2"/>
    <dgm:cxn modelId="{15B3940B-13A9-4DAD-B146-2E839B8F99D7}" type="presOf" srcId="{C9E88FB1-FB84-41F4-8FAE-08EF16F7E46A}" destId="{8DDF5BFF-7959-48FD-BA40-26739AC5C502}" srcOrd="0" destOrd="0" presId="urn:microsoft.com/office/officeart/2005/8/layout/chevron2"/>
    <dgm:cxn modelId="{091A0D28-D2C8-4AB6-953F-F2FD9E300F69}" type="presOf" srcId="{B702DF88-715B-4187-B2A5-B901F1BF462C}" destId="{7BC5BE56-D90A-4A75-B54E-D376944B542F}" srcOrd="0" destOrd="0" presId="urn:microsoft.com/office/officeart/2005/8/layout/chevron2"/>
    <dgm:cxn modelId="{CE0AE34C-7A19-45A2-ABD4-123C5383636B}" srcId="{7D279029-FA9E-47E2-B5A3-ABF9695EF716}" destId="{B702DF88-715B-4187-B2A5-B901F1BF462C}" srcOrd="1" destOrd="0" parTransId="{D904242C-6C89-4CD9-A5FF-EFCDE0B0A0A2}" sibTransId="{4A0F1D61-6C86-4ADA-AC4C-187E9F608BE7}"/>
    <dgm:cxn modelId="{562BCF83-71AB-422F-9638-502F054BDC34}" type="presOf" srcId="{4A0F1D61-6C86-4ADA-AC4C-187E9F608BE7}" destId="{490E52FE-1662-41BB-AA1D-B064FD670C8E}" srcOrd="0" destOrd="0" presId="urn:microsoft.com/office/officeart/2005/8/layout/chevron2"/>
    <dgm:cxn modelId="{86995485-3F29-4189-8F6A-A92ECA107613}" srcId="{6B83B1CF-60C7-468A-993D-27708F87E845}" destId="{9247CA20-B924-4431-926F-FB270B84BA6C}" srcOrd="0" destOrd="0" parTransId="{AF93916D-8DB4-44E3-BF30-6465DB86C7B5}" sibTransId="{352FF873-AA4A-4CEB-B351-B64FAD30AE3A}"/>
    <dgm:cxn modelId="{6C12248A-1277-4B45-ADEF-F3EB67ADA3F6}" srcId="{7D279029-FA9E-47E2-B5A3-ABF9695EF716}" destId="{6B83B1CF-60C7-468A-993D-27708F87E845}" srcOrd="2" destOrd="0" parTransId="{7819F026-3675-4F9E-9F9C-B7D7D3FA661C}" sibTransId="{E87650F1-DB2A-4AD3-AE32-445FC7917B14}"/>
    <dgm:cxn modelId="{1FBA6F94-278A-4E8D-83B2-666C169DD79E}" type="presOf" srcId="{7D279029-FA9E-47E2-B5A3-ABF9695EF716}" destId="{26569E63-D3CC-4612-8D30-30BC4AD000B6}" srcOrd="0" destOrd="0" presId="urn:microsoft.com/office/officeart/2005/8/layout/chevron2"/>
    <dgm:cxn modelId="{E15AD096-866B-4AF5-93FE-3A37F68AED09}" type="presOf" srcId="{6B83B1CF-60C7-468A-993D-27708F87E845}" destId="{6A097B2D-EC6B-4F94-BF64-B9E8DA390431}" srcOrd="0" destOrd="0" presId="urn:microsoft.com/office/officeart/2005/8/layout/chevron2"/>
    <dgm:cxn modelId="{A625E9A9-BC0A-4439-97A6-E5508DB8F85F}" srcId="{7D279029-FA9E-47E2-B5A3-ABF9695EF716}" destId="{C9E88FB1-FB84-41F4-8FAE-08EF16F7E46A}" srcOrd="0" destOrd="0" parTransId="{EA6B8596-1B96-454E-8E02-6D8F15E098B2}" sibTransId="{27833259-BD4B-4B9B-9A1D-AF7E6850F3F9}"/>
    <dgm:cxn modelId="{C52C6EB3-5B85-4F49-8925-295BBD51CA6C}" type="presOf" srcId="{6877F472-0B67-4833-B3A7-DF829C991678}" destId="{3A1652EE-0C66-4144-AADE-B9D54B1A436D}" srcOrd="0" destOrd="0" presId="urn:microsoft.com/office/officeart/2005/8/layout/chevron2"/>
    <dgm:cxn modelId="{0F0B89BE-4C04-4B6B-B50C-F40729B93121}" srcId="{B702DF88-715B-4187-B2A5-B901F1BF462C}" destId="{6877F472-0B67-4833-B3A7-DF829C991678}" srcOrd="0" destOrd="0" parTransId="{EBC82C36-7512-4091-A550-B86C385347C6}" sibTransId="{8A620335-BBDE-4368-901E-9D539F397578}"/>
    <dgm:cxn modelId="{5A8467D6-C482-4A1F-A64C-54431F185607}" type="presOf" srcId="{27833259-BD4B-4B9B-9A1D-AF7E6850F3F9}" destId="{92292240-F815-43EE-B391-B446759C881B}" srcOrd="0" destOrd="0" presId="urn:microsoft.com/office/officeart/2005/8/layout/chevron2"/>
    <dgm:cxn modelId="{485E27E2-60D4-406B-8774-F92EA36A7E19}" type="presOf" srcId="{9247CA20-B924-4431-926F-FB270B84BA6C}" destId="{28E37868-B4C9-4E5A-8C04-DF13FD15DDF8}" srcOrd="0" destOrd="0" presId="urn:microsoft.com/office/officeart/2005/8/layout/chevron2"/>
    <dgm:cxn modelId="{23FA20FF-E925-49C5-AB42-78F476ED6855}" srcId="{C9E88FB1-FB84-41F4-8FAE-08EF16F7E46A}" destId="{25259C9F-1EC0-4649-8CA8-C55E9AD055A6}" srcOrd="0" destOrd="0" parTransId="{65EDD9B7-8CEB-473F-8DBE-08F7E4459169}" sibTransId="{F6C93FAD-3363-4C73-9C4A-D49B063DA1B8}"/>
    <dgm:cxn modelId="{E4CA6126-2946-4732-9490-E67739D21E72}" type="presParOf" srcId="{26569E63-D3CC-4612-8D30-30BC4AD000B6}" destId="{04F94DC5-63F4-4E0D-95AF-82B1262AA98E}" srcOrd="0" destOrd="0" presId="urn:microsoft.com/office/officeart/2005/8/layout/chevron2"/>
    <dgm:cxn modelId="{00768C4E-3ACC-4AFF-8474-208BA71E44F3}" type="presParOf" srcId="{04F94DC5-63F4-4E0D-95AF-82B1262AA98E}" destId="{8DDF5BFF-7959-48FD-BA40-26739AC5C502}" srcOrd="0" destOrd="0" presId="urn:microsoft.com/office/officeart/2005/8/layout/chevron2"/>
    <dgm:cxn modelId="{AAF3E055-6EC2-41A7-9179-9A255634040E}" type="presParOf" srcId="{04F94DC5-63F4-4E0D-95AF-82B1262AA98E}" destId="{7FA54AD0-4B60-4EE5-B8F0-0A2856733CCD}" srcOrd="1" destOrd="0" presId="urn:microsoft.com/office/officeart/2005/8/layout/chevron2"/>
    <dgm:cxn modelId="{9DF3F266-A267-4FE5-AC93-03866C3FE755}" type="presParOf" srcId="{26569E63-D3CC-4612-8D30-30BC4AD000B6}" destId="{92292240-F815-43EE-B391-B446759C881B}" srcOrd="1" destOrd="0" presId="urn:microsoft.com/office/officeart/2005/8/layout/chevron2"/>
    <dgm:cxn modelId="{37B4C3F4-588A-43CD-AF62-8428781F2082}" type="presParOf" srcId="{26569E63-D3CC-4612-8D30-30BC4AD000B6}" destId="{F30371EF-9C51-4613-B18F-4FE22063C3C2}" srcOrd="2" destOrd="0" presId="urn:microsoft.com/office/officeart/2005/8/layout/chevron2"/>
    <dgm:cxn modelId="{3FC00CB6-F43E-407E-85DC-D790F8931F00}" type="presParOf" srcId="{F30371EF-9C51-4613-B18F-4FE22063C3C2}" destId="{7BC5BE56-D90A-4A75-B54E-D376944B542F}" srcOrd="0" destOrd="0" presId="urn:microsoft.com/office/officeart/2005/8/layout/chevron2"/>
    <dgm:cxn modelId="{2FA06640-E5FD-4C67-B890-C7FA6A418CED}" type="presParOf" srcId="{F30371EF-9C51-4613-B18F-4FE22063C3C2}" destId="{3A1652EE-0C66-4144-AADE-B9D54B1A436D}" srcOrd="1" destOrd="0" presId="urn:microsoft.com/office/officeart/2005/8/layout/chevron2"/>
    <dgm:cxn modelId="{8065305F-18EE-48E9-B292-0C8F68AB8E88}" type="presParOf" srcId="{26569E63-D3CC-4612-8D30-30BC4AD000B6}" destId="{490E52FE-1662-41BB-AA1D-B064FD670C8E}" srcOrd="3" destOrd="0" presId="urn:microsoft.com/office/officeart/2005/8/layout/chevron2"/>
    <dgm:cxn modelId="{872633DF-0288-419C-87B0-F7344C17E883}" type="presParOf" srcId="{26569E63-D3CC-4612-8D30-30BC4AD000B6}" destId="{2B5F12A0-4B62-4772-B180-A71DBC0F7B75}" srcOrd="4" destOrd="0" presId="urn:microsoft.com/office/officeart/2005/8/layout/chevron2"/>
    <dgm:cxn modelId="{E6CFEE1F-4181-4F95-BE93-E1FE26D4CD45}" type="presParOf" srcId="{2B5F12A0-4B62-4772-B180-A71DBC0F7B75}" destId="{6A097B2D-EC6B-4F94-BF64-B9E8DA390431}" srcOrd="0" destOrd="0" presId="urn:microsoft.com/office/officeart/2005/8/layout/chevron2"/>
    <dgm:cxn modelId="{62ECA2E2-DB80-4E0B-A326-EE63B62045C4}" type="presParOf" srcId="{2B5F12A0-4B62-4772-B180-A71DBC0F7B75}" destId="{28E37868-B4C9-4E5A-8C04-DF13FD15DDF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DF5BFF-7959-48FD-BA40-26739AC5C502}">
      <dsp:nvSpPr>
        <dsp:cNvPr id="0" name=""/>
        <dsp:cNvSpPr/>
      </dsp:nvSpPr>
      <dsp:spPr>
        <a:xfrm rot="5400000">
          <a:off x="-137199" y="138387"/>
          <a:ext cx="914660" cy="640262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1</a:t>
          </a:r>
        </a:p>
      </dsp:txBody>
      <dsp:txXfrm rot="-5400000">
        <a:off x="0" y="321319"/>
        <a:ext cx="640262" cy="274398"/>
      </dsp:txXfrm>
    </dsp:sp>
    <dsp:sp modelId="{7FA54AD0-4B60-4EE5-B8F0-0A2856733CCD}">
      <dsp:nvSpPr>
        <dsp:cNvPr id="0" name=""/>
        <dsp:cNvSpPr/>
      </dsp:nvSpPr>
      <dsp:spPr>
        <a:xfrm rot="5400000">
          <a:off x="3059870" y="-2436386"/>
          <a:ext cx="594529" cy="5467303"/>
        </a:xfrm>
        <a:prstGeom prst="round2Same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Hepatitis B vaccine</a:t>
          </a:r>
        </a:p>
      </dsp:txBody>
      <dsp:txXfrm rot="-5400000">
        <a:off x="623484" y="29023"/>
        <a:ext cx="5438280" cy="536483"/>
      </dsp:txXfrm>
    </dsp:sp>
    <dsp:sp modelId="{7BC5BE56-D90A-4A75-B54E-D376944B542F}">
      <dsp:nvSpPr>
        <dsp:cNvPr id="0" name=""/>
        <dsp:cNvSpPr/>
      </dsp:nvSpPr>
      <dsp:spPr>
        <a:xfrm rot="5400000">
          <a:off x="-137199" y="860968"/>
          <a:ext cx="914660" cy="640262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2</a:t>
          </a:r>
        </a:p>
      </dsp:txBody>
      <dsp:txXfrm rot="-5400000">
        <a:off x="0" y="1043900"/>
        <a:ext cx="640262" cy="274398"/>
      </dsp:txXfrm>
    </dsp:sp>
    <dsp:sp modelId="{3A1652EE-0C66-4144-AADE-B9D54B1A436D}">
      <dsp:nvSpPr>
        <dsp:cNvPr id="0" name=""/>
        <dsp:cNvSpPr/>
      </dsp:nvSpPr>
      <dsp:spPr>
        <a:xfrm rot="5400000">
          <a:off x="3229731" y="-1756840"/>
          <a:ext cx="376812" cy="5555750"/>
        </a:xfrm>
        <a:prstGeom prst="round2Same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Pneumococcal vaccine   (</a:t>
          </a:r>
          <a:r>
            <a:rPr lang="en-US" sz="2100" kern="1200" dirty="0" err="1"/>
            <a:t>Prevenar</a:t>
          </a:r>
          <a:r>
            <a:rPr lang="en-US" sz="2100" kern="1200" dirty="0"/>
            <a:t>-13)</a:t>
          </a:r>
        </a:p>
      </dsp:txBody>
      <dsp:txXfrm rot="-5400000">
        <a:off x="640262" y="851023"/>
        <a:ext cx="5537356" cy="340024"/>
      </dsp:txXfrm>
    </dsp:sp>
    <dsp:sp modelId="{6A097B2D-EC6B-4F94-BF64-B9E8DA390431}">
      <dsp:nvSpPr>
        <dsp:cNvPr id="0" name=""/>
        <dsp:cNvSpPr/>
      </dsp:nvSpPr>
      <dsp:spPr>
        <a:xfrm rot="5400000">
          <a:off x="-137199" y="1583550"/>
          <a:ext cx="914660" cy="640262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3</a:t>
          </a:r>
        </a:p>
      </dsp:txBody>
      <dsp:txXfrm rot="-5400000">
        <a:off x="0" y="1766482"/>
        <a:ext cx="640262" cy="274398"/>
      </dsp:txXfrm>
    </dsp:sp>
    <dsp:sp modelId="{28E37868-B4C9-4E5A-8C04-DF13FD15DDF8}">
      <dsp:nvSpPr>
        <dsp:cNvPr id="0" name=""/>
        <dsp:cNvSpPr/>
      </dsp:nvSpPr>
      <dsp:spPr>
        <a:xfrm rot="5400000">
          <a:off x="3223551" y="-1034259"/>
          <a:ext cx="389172" cy="5555750"/>
        </a:xfrm>
        <a:prstGeom prst="round2Same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>
              <a:sym typeface="+mn-ea"/>
            </a:rPr>
            <a:t>Influenza vaccine</a:t>
          </a:r>
          <a:endParaRPr sz="2100" kern="1200"/>
        </a:p>
      </dsp:txBody>
      <dsp:txXfrm rot="-5400000">
        <a:off x="640262" y="1568028"/>
        <a:ext cx="5536752" cy="3511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329898-BE06-7747-8396-E8252A73CEAC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1E0EAA-CF62-C840-A705-77E3D5FF394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1E0EAA-CF62-C840-A705-77E3D5FF394D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-1" fmla="*/ 0 w 7955280"/>
              <a:gd name="connsiteY0-2" fmla="*/ 495300 h 495300"/>
              <a:gd name="connsiteX1-3" fmla="*/ 169546 w 7955280"/>
              <a:gd name="connsiteY1-4" fmla="*/ 0 h 495300"/>
              <a:gd name="connsiteX2-5" fmla="*/ 3966210 w 7955280"/>
              <a:gd name="connsiteY2-6" fmla="*/ 95250 h 495300"/>
              <a:gd name="connsiteX3-7" fmla="*/ 7785734 w 7955280"/>
              <a:gd name="connsiteY3-8" fmla="*/ 0 h 495300"/>
              <a:gd name="connsiteX4-9" fmla="*/ 7955280 w 7955280"/>
              <a:gd name="connsiteY4-10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58ACA1B6-7DF8-4721-B6C3-E1432528B0C1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F96D865C-4077-4495-9638-8C61F13E99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CA1B6-7DF8-4721-B6C3-E1432528B0C1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D865C-4077-4495-9638-8C61F13E99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CA1B6-7DF8-4721-B6C3-E1432528B0C1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D865C-4077-4495-9638-8C61F13E99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CA1B6-7DF8-4721-B6C3-E1432528B0C1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D865C-4077-4495-9638-8C61F13E996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CA1B6-7DF8-4721-B6C3-E1432528B0C1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D865C-4077-4495-9638-8C61F13E996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CA1B6-7DF8-4721-B6C3-E1432528B0C1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D865C-4077-4495-9638-8C61F13E99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CA1B6-7DF8-4721-B6C3-E1432528B0C1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D865C-4077-4495-9638-8C61F13E99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-1" fmla="*/ 0 w 7955280"/>
              <a:gd name="connsiteY0-2" fmla="*/ 495300 h 495300"/>
              <a:gd name="connsiteX1-3" fmla="*/ 169546 w 7955280"/>
              <a:gd name="connsiteY1-4" fmla="*/ 0 h 495300"/>
              <a:gd name="connsiteX2-5" fmla="*/ 3966210 w 7955280"/>
              <a:gd name="connsiteY2-6" fmla="*/ 95250 h 495300"/>
              <a:gd name="connsiteX3-7" fmla="*/ 7785734 w 7955280"/>
              <a:gd name="connsiteY3-8" fmla="*/ 0 h 495300"/>
              <a:gd name="connsiteX4-9" fmla="*/ 7955280 w 7955280"/>
              <a:gd name="connsiteY4-10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58ACA1B6-7DF8-4721-B6C3-E1432528B0C1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F96D865C-4077-4495-9638-8C61F13E99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-1" fmla="*/ 0 w 7955280"/>
              <a:gd name="connsiteY0-2" fmla="*/ 495300 h 495300"/>
              <a:gd name="connsiteX1-3" fmla="*/ 169546 w 7955280"/>
              <a:gd name="connsiteY1-4" fmla="*/ 0 h 495300"/>
              <a:gd name="connsiteX2-5" fmla="*/ 3966210 w 7955280"/>
              <a:gd name="connsiteY2-6" fmla="*/ 95250 h 495300"/>
              <a:gd name="connsiteX3-7" fmla="*/ 7785734 w 7955280"/>
              <a:gd name="connsiteY3-8" fmla="*/ 0 h 495300"/>
              <a:gd name="connsiteX4-9" fmla="*/ 7955280 w 7955280"/>
              <a:gd name="connsiteY4-10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58ACA1B6-7DF8-4721-B6C3-E1432528B0C1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F96D865C-4077-4495-9638-8C61F13E99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CA1B6-7DF8-4721-B6C3-E1432528B0C1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D865C-4077-4495-9638-8C61F13E99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CA1B6-7DF8-4721-B6C3-E1432528B0C1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D865C-4077-4495-9638-8C61F13E99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-1" fmla="*/ 0 w 7955280"/>
              <a:gd name="connsiteY0-2" fmla="*/ 495300 h 495300"/>
              <a:gd name="connsiteX1-3" fmla="*/ 169546 w 7955280"/>
              <a:gd name="connsiteY1-4" fmla="*/ 0 h 495300"/>
              <a:gd name="connsiteX2-5" fmla="*/ 3966210 w 7955280"/>
              <a:gd name="connsiteY2-6" fmla="*/ 95250 h 495300"/>
              <a:gd name="connsiteX3-7" fmla="*/ 7785734 w 7955280"/>
              <a:gd name="connsiteY3-8" fmla="*/ 0 h 495300"/>
              <a:gd name="connsiteX4-9" fmla="*/ 7955280 w 7955280"/>
              <a:gd name="connsiteY4-10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anose="03070502040507070304" pitchFamily="66" charset="0"/>
              </a:defRPr>
            </a:lvl1pPr>
          </a:lstStyle>
          <a:p>
            <a:fld id="{58ACA1B6-7DF8-4721-B6C3-E1432528B0C1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anose="03070502040507070304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anose="03070502040507070304" pitchFamily="66" charset="0"/>
              </a:defRPr>
            </a:lvl1pPr>
          </a:lstStyle>
          <a:p>
            <a:fld id="{F96D865C-4077-4495-9638-8C61F13E996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anose="03060802040406070304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anose="03060802040406070304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anose="03060802040406070304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anose="03060802040406070304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anose="03060802040406070304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anose="03060802040406070304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anose="03060802040406070304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anose="03060802040406070304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anose="03060802040406070304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Algerian" panose="04020705040A02060702" pitchFamily="82" charset="0"/>
              </a:rPr>
              <a:t>VACCINATION IN CHRONIC KIDNEY DISEASE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6350"/>
            <a:ext cx="9144000" cy="43053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952750"/>
            <a:ext cx="7467600" cy="29146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800" y="600364"/>
            <a:ext cx="9144000" cy="49720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40"/>
          <a:stretch>
            <a:fillRect/>
          </a:stretch>
        </p:blipFill>
        <p:spPr>
          <a:xfrm>
            <a:off x="990600" y="1020617"/>
            <a:ext cx="7162800" cy="4876801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8" name="TextBox 7"/>
          <p:cNvSpPr txBox="1"/>
          <p:nvPr/>
        </p:nvSpPr>
        <p:spPr>
          <a:xfrm>
            <a:off x="1085273" y="1254991"/>
            <a:ext cx="4343400" cy="2800767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 prst="angle"/>
          </a:sp3d>
        </p:spPr>
        <p:style>
          <a:lnRef idx="1">
            <a:schemeClr val="accent2"/>
          </a:lnRef>
          <a:fillRef idx="1001">
            <a:schemeClr val="l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Algerian" panose="04020705040A02060702" pitchFamily="82" charset="0"/>
              </a:rPr>
              <a:t>VACCINATION</a:t>
            </a:r>
            <a:r>
              <a:rPr lang="en-US" sz="4400" dirty="0">
                <a:solidFill>
                  <a:schemeClr val="tx1"/>
                </a:solidFill>
                <a:latin typeface="Algerian" panose="04020705040A02060702" pitchFamily="82" charset="0"/>
              </a:rPr>
              <a:t> </a:t>
            </a:r>
          </a:p>
          <a:p>
            <a:pPr algn="ctr"/>
            <a:r>
              <a:rPr lang="en-US" sz="4000" dirty="0">
                <a:solidFill>
                  <a:schemeClr val="tx1"/>
                </a:solidFill>
                <a:latin typeface="Algerian" panose="04020705040A02060702" pitchFamily="82" charset="0"/>
              </a:rPr>
              <a:t>IN</a:t>
            </a:r>
            <a:r>
              <a:rPr lang="en-US" sz="4800" dirty="0">
                <a:solidFill>
                  <a:schemeClr val="tx1"/>
                </a:solidFill>
                <a:latin typeface="Algerian" panose="04020705040A02060702" pitchFamily="82" charset="0"/>
              </a:rPr>
              <a:t> </a:t>
            </a:r>
          </a:p>
          <a:p>
            <a:pPr algn="ctr"/>
            <a:r>
              <a:rPr lang="en-US" sz="4000" dirty="0">
                <a:solidFill>
                  <a:schemeClr val="tx1"/>
                </a:solidFill>
                <a:latin typeface="Algerian" panose="04020705040A02060702" pitchFamily="82" charset="0"/>
              </a:rPr>
              <a:t>CHRONIC KIDNEY DISEASE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076305" y="1017245"/>
            <a:ext cx="3063240" cy="1115971"/>
          </a:xfrm>
        </p:spPr>
        <p:txBody>
          <a:bodyPr>
            <a:normAutofit fontScale="90000"/>
          </a:bodyPr>
          <a:lstStyle/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kidneys work?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idx="1"/>
          </p:nvPr>
        </p:nvSpPr>
        <p:spPr>
          <a:xfrm rot="60000">
            <a:off x="4895346" y="1150507"/>
            <a:ext cx="2913863" cy="4539412"/>
          </a:xfrm>
        </p:spPr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>
          <a:xfrm rot="-60000">
            <a:off x="1142408" y="2284987"/>
            <a:ext cx="3044952" cy="3659702"/>
          </a:xfrm>
        </p:spPr>
        <p:txBody>
          <a:bodyPr>
            <a:normAutofit/>
          </a:bodyPr>
          <a:lstStyle/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Kidneys filter waste and excess fluid from the blood. As kidneys fails, waste build up.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CHRONIC KIDNEY DISEASE: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Involves progressive, irreversible loss of kidney function.</a:t>
            </a:r>
          </a:p>
          <a:p>
            <a:pPr marL="0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A longstanding disease of kidneys leads to renal failure.</a:t>
            </a:r>
          </a:p>
        </p:txBody>
      </p:sp>
      <p:pic>
        <p:nvPicPr>
          <p:cNvPr id="3074" name="Picture 2" descr="6+ Thousand Chronic Kidney Disease Royalty-Free Images, Stock Photos &amp;  Pictures | Shutter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066799"/>
            <a:ext cx="3048000" cy="4689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is vaccination?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52600"/>
            <a:ext cx="4495800" cy="4191000"/>
          </a:xfrm>
        </p:spPr>
        <p:txBody>
          <a:bodyPr>
            <a:normAutofit/>
          </a:bodyPr>
          <a:lstStyle/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Vaccines consist of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immuno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-biological substance that is designed to produce specific protection against a given disease.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Vaccination is a method of giving antigen to stimulate the immune response through active immunization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752600"/>
            <a:ext cx="28956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 vaccination important?</a:t>
            </a:r>
          </a:p>
        </p:txBody>
      </p:sp>
      <p:sp>
        <p:nvSpPr>
          <p:cNvPr id="9" name="Freeform 8"/>
          <p:cNvSpPr/>
          <p:nvPr/>
        </p:nvSpPr>
        <p:spPr>
          <a:xfrm>
            <a:off x="838200" y="2214694"/>
            <a:ext cx="2362200" cy="417529"/>
          </a:xfrm>
          <a:custGeom>
            <a:avLst/>
            <a:gdLst>
              <a:gd name="connsiteX0" fmla="*/ 0 w 1704670"/>
              <a:gd name="connsiteY0" fmla="*/ 0 h 248712"/>
              <a:gd name="connsiteX1" fmla="*/ 1704670 w 1704670"/>
              <a:gd name="connsiteY1" fmla="*/ 0 h 248712"/>
              <a:gd name="connsiteX2" fmla="*/ 1704670 w 1704670"/>
              <a:gd name="connsiteY2" fmla="*/ 248712 h 248712"/>
              <a:gd name="connsiteX3" fmla="*/ 0 w 1704670"/>
              <a:gd name="connsiteY3" fmla="*/ 248712 h 248712"/>
              <a:gd name="connsiteX4" fmla="*/ 0 w 1704670"/>
              <a:gd name="connsiteY4" fmla="*/ 0 h 248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04670" h="248712">
                <a:moveTo>
                  <a:pt x="0" y="0"/>
                </a:moveTo>
                <a:lnTo>
                  <a:pt x="1704670" y="0"/>
                </a:lnTo>
                <a:lnTo>
                  <a:pt x="1704670" y="248712"/>
                </a:lnTo>
                <a:lnTo>
                  <a:pt x="0" y="24871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Target specific diseases</a:t>
            </a:r>
          </a:p>
        </p:txBody>
      </p:sp>
      <p:pic>
        <p:nvPicPr>
          <p:cNvPr id="1028" name="Picture 4" descr="Vector Illustration Virus Epidemic Attacking People Stock Vector (Royalty  Free) 1643636098 | Shutterstock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83"/>
          <a:stretch>
            <a:fillRect/>
          </a:stretch>
        </p:blipFill>
        <p:spPr bwMode="auto">
          <a:xfrm>
            <a:off x="5524500" y="2734886"/>
            <a:ext cx="2819400" cy="19811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621868" y="2133263"/>
            <a:ext cx="2438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Stop epidemics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734886"/>
            <a:ext cx="2514600" cy="19133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 descr="Businessman Sword Shield | 3D Animated Clipart for PowerPoint -  PresenterMedia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3712" y="3458785"/>
            <a:ext cx="2095500" cy="2514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467537" y="2363451"/>
            <a:ext cx="18478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Protect everyone who is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vaccinated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Vaccinations required in CKD patients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371600" y="2133600"/>
          <a:ext cx="6196013" cy="236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1981200" y="4419600"/>
            <a:ext cx="5555750" cy="389172"/>
            <a:chOff x="640262" y="1549030"/>
            <a:chExt cx="5555750" cy="389172"/>
          </a:xfrm>
        </p:grpSpPr>
        <p:sp>
          <p:nvSpPr>
            <p:cNvPr id="6" name="Round Same Side Corner Rectangle 5"/>
            <p:cNvSpPr/>
            <p:nvPr/>
          </p:nvSpPr>
          <p:spPr>
            <a:xfrm rot="5400000">
              <a:off x="3223551" y="-1034259"/>
              <a:ext cx="389172" cy="5555750"/>
            </a:xfrm>
            <a:prstGeom prst="round2SameRect">
              <a:avLst/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7" name="Round Same Side Corner Rectangle 4"/>
            <p:cNvSpPr/>
            <p:nvPr/>
          </p:nvSpPr>
          <p:spPr>
            <a:xfrm>
              <a:off x="640262" y="1568028"/>
              <a:ext cx="5536752" cy="3511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63576" tIns="14605" rIns="14605" bIns="14605" numCol="1" spcCol="1270" anchor="ctr" anchorCtr="0">
              <a:noAutofit/>
            </a:bodyPr>
            <a:lstStyle/>
            <a:p>
              <a:pPr marL="228600" lvl="1" indent="-228600" algn="l" defTabSz="10223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2300" dirty="0"/>
                <a:t>Varicella vaccine (Varilix 0.5 ml)</a:t>
              </a:r>
              <a:endParaRPr lang="en-US" sz="2300" kern="1200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348628" y="3291801"/>
            <a:ext cx="3543503" cy="1955303"/>
            <a:chOff x="-2903241" y="1766482"/>
            <a:chExt cx="3543503" cy="1955303"/>
          </a:xfrm>
        </p:grpSpPr>
        <p:sp>
          <p:nvSpPr>
            <p:cNvPr id="9" name="Chevron 8"/>
            <p:cNvSpPr/>
            <p:nvPr/>
          </p:nvSpPr>
          <p:spPr>
            <a:xfrm rot="5400000">
              <a:off x="-3040440" y="2944324"/>
              <a:ext cx="914660" cy="640262"/>
            </a:xfrm>
            <a:prstGeom prst="chevron">
              <a:avLst/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10" name="Chevron 4"/>
            <p:cNvSpPr/>
            <p:nvPr/>
          </p:nvSpPr>
          <p:spPr>
            <a:xfrm>
              <a:off x="0" y="1766482"/>
              <a:ext cx="640262" cy="27439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065" tIns="12065" rIns="12065" bIns="12065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900" kern="1200" dirty="0"/>
            </a:p>
          </p:txBody>
        </p:sp>
      </p:grpSp>
      <p:sp>
        <p:nvSpPr>
          <p:cNvPr id="13" name="Chevron 4"/>
          <p:cNvSpPr/>
          <p:nvPr/>
        </p:nvSpPr>
        <p:spPr>
          <a:xfrm>
            <a:off x="1340938" y="4652575"/>
            <a:ext cx="640262" cy="27439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065" tIns="12065" rIns="12065" bIns="12065" numCol="1" spcCol="1270" anchor="ctr" anchorCtr="0">
            <a:noAutofit/>
          </a:bodyPr>
          <a:lstStyle/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dirty="0"/>
              <a:t>4</a:t>
            </a:r>
            <a:endParaRPr lang="en-US" sz="1900" kern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hepatitis B?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146685" y="126365"/>
            <a:ext cx="8818245" cy="6628765"/>
          </a:xfrm>
          <a:prstGeom prst="rect">
            <a:avLst/>
          </a:prstGeom>
        </p:spPr>
      </p:pic>
      <p:pic>
        <p:nvPicPr>
          <p:cNvPr id="100" name="Picture 99"/>
          <p:cNvPicPr/>
          <p:nvPr/>
        </p:nvPicPr>
        <p:blipFill>
          <a:blip/>
          <a:stretch>
            <a:fillRect/>
          </a:stretch>
        </p:blipFill>
        <p:spPr>
          <a:xfrm>
            <a:off x="4381500" y="3238500"/>
            <a:ext cx="381000" cy="381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394D3-C90B-842B-E4BB-C577BD8B0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392" y="165034"/>
            <a:ext cx="6965245" cy="120248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 are at high risk?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852F0A8-B76B-A7D4-BC08-AAE2FB5C37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8393" y="1047750"/>
            <a:ext cx="7647216" cy="54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9895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Hepatitis B vaccine in CKD</a:t>
            </a:r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charset="0"/>
              <a:buChar char="ü"/>
            </a:pPr>
            <a:r>
              <a:rPr lang="en-US"/>
              <a:t>hepatitis B vaccination is recommended to all CKD patients.</a:t>
            </a:r>
          </a:p>
          <a:p>
            <a:pPr>
              <a:buFont typeface="Wingdings" panose="05000000000000000000" charset="0"/>
              <a:buChar char="ü"/>
            </a:pPr>
            <a:r>
              <a:rPr lang="en-US"/>
              <a:t>vaccine provide effective protection against the infection</a:t>
            </a:r>
          </a:p>
          <a:p>
            <a:pPr>
              <a:buFont typeface="Wingdings" panose="05000000000000000000" charset="0"/>
              <a:buChar char="ü"/>
            </a:pPr>
            <a:r>
              <a:rPr lang="en-US"/>
              <a:t>vaccination in early stages of CKD has better seroconversion rate than late vaccination.</a:t>
            </a:r>
          </a:p>
          <a:p>
            <a:pPr>
              <a:buFont typeface="Wingdings" panose="05000000000000000000" charset="0"/>
              <a:buChar char="ü"/>
            </a:pP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609600"/>
            <a:ext cx="6965315" cy="738505"/>
          </a:xfrm>
        </p:spPr>
        <p:txBody>
          <a:bodyPr/>
          <a:lstStyle/>
          <a:p>
            <a:pPr marL="571500" indent="-571500" algn="l">
              <a:buFont typeface="Wingdings" panose="05000000000000000000" charset="0"/>
              <a:buChar char="Ø"/>
            </a:pPr>
            <a:r>
              <a:rPr lang="en-US" sz="360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Dosage and schedule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948690" y="1383030"/>
            <a:ext cx="7006590" cy="46964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Higher vaccine dosages or an increased number of doses are recommended for subjects with CKD (eGFR &lt; 30 ml/min)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Patient should receive </a:t>
            </a:r>
            <a:r>
              <a:rPr 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four doses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of hepatitis B vaccine as early in the course of disease as possible.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Recomninant hepatitis B vaccine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is recommended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Use special formulations of vaccine (40 mcg/ml) or two 1 ml 20 mcg doses given at one site. Dose schedule should be 0, 1, 2 and 6 months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Vaccine should be given intramuscular in deltoid regions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mph" presetSubtype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0000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Times New Roma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20000"/>
                            </p:stCondLst>
                            <p:childTnLst>
                              <p:par>
                                <p:cTn id="8" presetID="2" presetClass="emph" presetSubtype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0000"/>
                                  </p:iterate>
                                  <p:childTnLst>
                                    <p:set>
                                      <p:cBhvr override="childStyle">
                                        <p:cTn id="9" dur="indefinite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Times New Roma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640000"/>
                            </p:stCondLst>
                            <p:childTnLst>
                              <p:par>
                                <p:cTn id="11" presetID="2" presetClass="emph" presetSubtype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0000"/>
                                  </p:iterate>
                                  <p:childTnLs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Times New Roma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16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20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9"/>
          <p:cNvSpPr txBox="1"/>
          <p:nvPr/>
        </p:nvSpPr>
        <p:spPr>
          <a:xfrm>
            <a:off x="958850" y="1059180"/>
            <a:ext cx="7011670" cy="49491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First titer should be done 1-2 months after the primary course is completed and annually thereafter.</a:t>
            </a:r>
            <a:endParaRPr 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Booster dose should be given if anti-HBs titer falls below 10mU/ml.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Revaccination with full doses is recommended for persons who do not develop protective antibody titer after primary course.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vaccines are shown to be safe for patients on dialysis with only minor local reactions including pain, redness or swelling at the vaccination site.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Pneumococcal vaccine (Prevenar-13)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3797" y="1768928"/>
            <a:ext cx="6196405" cy="4158248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Pneumococcal infection is caused by bacteria called streptococcus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pneumoniae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 pneumococcus. Pneumococcal infection can range from ear and sinus infections to pneumonia and bloodstream infections.</a:t>
            </a:r>
          </a:p>
          <a:p>
            <a:pPr algn="just"/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 patients with CKD are at high risk?</a:t>
            </a:r>
          </a:p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Patients co-morbidities, including diabetes,  cardiovascular disease, asthma and chronic obstructive pulmonary disease were independently associated with increased risk of pneumonia.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44" y="204107"/>
            <a:ext cx="8558892" cy="638175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71" y="598714"/>
            <a:ext cx="7660822" cy="5646965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Influenza vaccine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9685" y="1861820"/>
            <a:ext cx="6965315" cy="4029710"/>
          </a:xfrm>
        </p:spPr>
        <p:txBody>
          <a:bodyPr>
            <a:noAutofit/>
          </a:bodyPr>
          <a:lstStyle/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Influenza is an infection of nose, throat and lungs which are part of respiratory system. This is caused by influenza virus.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Dialysis patients are increased risk of influenza-related mortality.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Four fold increase in serum antibody titer against influenza antigens have been observed in 50% of dialysis patients compared to 40% healthy controls.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systemic reactions have been reported following influenza vaccination in dialysis patients.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571500" indent="-571500" algn="l">
              <a:buFont typeface="Wingdings" panose="05000000000000000000" charset="0"/>
              <a:buChar char="Ø"/>
            </a:pPr>
            <a:r>
              <a:rPr lang="en-US" sz="36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Dosage and schedule: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228090" y="1447165"/>
            <a:ext cx="6906895" cy="4620895"/>
          </a:xfrm>
        </p:spPr>
        <p:txBody>
          <a:bodyPr>
            <a:noAutofit/>
          </a:bodyPr>
          <a:lstStyle/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Influenza vaccine should be given annually before the beginning of the influenza season for persons 6 months of age or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olders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on dialysis.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The vaccine dose is 0.5 ml intramuscular route 2 doses 4 weeks apart for those between the ages of 6-8yrs.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To those &gt;9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yrs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of age, 1 doses of influenza vaccine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risk groups yearly vaccine is recommended which includes CKD, chronic lung diseases, COPD, Asthma.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Target group for yearly immunization: elderly nursing home residents, health care professionals.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15CAA-7BAF-09BF-17BD-5DE52BFD9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F45FAE9-D979-FD81-DF4E-90B333F9C6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8536" y="272143"/>
            <a:ext cx="8654143" cy="635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984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2DACCCC-DBE1-CD76-37F9-0602B1B828CE}"/>
              </a:ext>
            </a:extLst>
          </p:cNvPr>
          <p:cNvSpPr txBox="1"/>
          <p:nvPr/>
        </p:nvSpPr>
        <p:spPr>
          <a:xfrm>
            <a:off x="3657600" y="251460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2C827CB-232F-6E2B-6A65-7E64E418A0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1" t="37858" r="44063" b="18808"/>
          <a:stretch/>
        </p:blipFill>
        <p:spPr>
          <a:xfrm>
            <a:off x="830036" y="1493087"/>
            <a:ext cx="7075714" cy="33003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E65E98F-D17B-01A6-7F0A-02FB9CB3907A}"/>
              </a:ext>
            </a:extLst>
          </p:cNvPr>
          <p:cNvSpPr txBox="1"/>
          <p:nvPr/>
        </p:nvSpPr>
        <p:spPr>
          <a:xfrm>
            <a:off x="3657600" y="251460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6671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679" y="533672"/>
            <a:ext cx="7756072" cy="5687786"/>
          </a:xfrm>
          <a:effectLst>
            <a:outerShdw blurRad="10922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209800" y="3023870"/>
            <a:ext cx="4280535" cy="7067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Algerian" panose="04020705040A02060702" pitchFamily="82" charset="0"/>
                <a:cs typeface="Algerian" panose="04020705040A02060702" pitchFamily="82" charset="0"/>
              </a:rPr>
              <a:t>THANK YOU!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>
            <a:fillRect/>
          </a:stretch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19</TotalTime>
  <Words>593</Words>
  <Application>Microsoft Office PowerPoint</Application>
  <PresentationFormat>On-screen Show (4:3)</PresentationFormat>
  <Paragraphs>60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Algerian</vt:lpstr>
      <vt:lpstr>Arial</vt:lpstr>
      <vt:lpstr>Brush Script MT</vt:lpstr>
      <vt:lpstr>Calibri</vt:lpstr>
      <vt:lpstr>Constantia</vt:lpstr>
      <vt:lpstr>Franklin Gothic Book</vt:lpstr>
      <vt:lpstr>Rage Italic</vt:lpstr>
      <vt:lpstr>Times New Roman</vt:lpstr>
      <vt:lpstr>Wingdings</vt:lpstr>
      <vt:lpstr>Pushpin</vt:lpstr>
      <vt:lpstr>VACCINATION IN CHRONIC KIDNEY DISEASE</vt:lpstr>
      <vt:lpstr>How kidneys work?</vt:lpstr>
      <vt:lpstr>What is vaccination?</vt:lpstr>
      <vt:lpstr>Why vaccination important?</vt:lpstr>
      <vt:lpstr>Vaccinations required in CKD patients</vt:lpstr>
      <vt:lpstr>What is hepatitis B?</vt:lpstr>
      <vt:lpstr>Who are at high risk?</vt:lpstr>
      <vt:lpstr>Hepatitis B vaccine in CKD </vt:lpstr>
      <vt:lpstr>Dosage and schedule</vt:lpstr>
      <vt:lpstr>PowerPoint Presentation</vt:lpstr>
      <vt:lpstr>Pneumococcal vaccine (Prevenar-13)</vt:lpstr>
      <vt:lpstr>PowerPoint Presentation</vt:lpstr>
      <vt:lpstr>PowerPoint Presentation</vt:lpstr>
      <vt:lpstr>Influenza vaccine </vt:lpstr>
      <vt:lpstr>Dosage and schedule: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VACCINATION IN CHRONIC KIDNEY DISEASE</dc:title>
  <dc:creator>admin</dc:creator>
  <cp:lastModifiedBy>aqib khan</cp:lastModifiedBy>
  <cp:revision>26</cp:revision>
  <dcterms:created xsi:type="dcterms:W3CDTF">2023-12-07T12:20:00Z</dcterms:created>
  <dcterms:modified xsi:type="dcterms:W3CDTF">2023-12-11T07:18:16Z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568F8EC7930D43B382CF26D949556D4B_12</vt:lpwstr>
  </property>
  <property fmtid="{D5CDD505-2E9C-101B-9397-08002B2CF9AE}" pid="3" name="KSOProductBuildVer">
    <vt:lpwstr>1033-12.2.0.13306</vt:lpwstr>
  </property>
</Properties>
</file>